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96" r:id="rId2"/>
    <p:sldId id="289" r:id="rId3"/>
    <p:sldId id="324" r:id="rId4"/>
    <p:sldId id="333" r:id="rId5"/>
    <p:sldId id="332" r:id="rId6"/>
    <p:sldId id="325" r:id="rId7"/>
    <p:sldId id="330" r:id="rId8"/>
    <p:sldId id="327" r:id="rId9"/>
    <p:sldId id="288" r:id="rId10"/>
    <p:sldId id="298" r:id="rId11"/>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0DB3"/>
    <a:srgbClr val="FF9900"/>
    <a:srgbClr val="FF66CC"/>
    <a:srgbClr val="FFCCFF"/>
    <a:srgbClr val="6600CC"/>
    <a:srgbClr val="FF93FF"/>
    <a:srgbClr val="FF4FFF"/>
    <a:srgbClr val="FF99FF"/>
    <a:srgbClr val="FF66FF"/>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94622" autoAdjust="0"/>
  </p:normalViewPr>
  <p:slideViewPr>
    <p:cSldViewPr snapToGrid="0">
      <p:cViewPr varScale="1">
        <p:scale>
          <a:sx n="98" d="100"/>
          <a:sy n="98" d="100"/>
        </p:scale>
        <p:origin x="1074"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B1ABBFE-1A53-4EFE-8516-8FF6F3D6A101}"/>
              </a:ext>
            </a:extLst>
          </p:cNvPr>
          <p:cNvSpPr>
            <a:spLocks noGrp="1"/>
          </p:cNvSpPr>
          <p:nvPr>
            <p:ph type="hdr" sz="quarter"/>
          </p:nvPr>
        </p:nvSpPr>
        <p:spPr>
          <a:xfrm>
            <a:off x="0" y="1"/>
            <a:ext cx="3037840" cy="463407"/>
          </a:xfrm>
          <a:prstGeom prst="rect">
            <a:avLst/>
          </a:prstGeom>
        </p:spPr>
        <p:txBody>
          <a:bodyPr vert="horz" lIns="92803" tIns="46402" rIns="92803" bIns="46402" rtlCol="0"/>
          <a:lstStyle>
            <a:lvl1pPr algn="l">
              <a:defRPr sz="1200"/>
            </a:lvl1pPr>
          </a:lstStyle>
          <a:p>
            <a:endParaRPr lang="en-US"/>
          </a:p>
        </p:txBody>
      </p:sp>
      <p:sp>
        <p:nvSpPr>
          <p:cNvPr id="3" name="Date Placeholder 2">
            <a:extLst>
              <a:ext uri="{FF2B5EF4-FFF2-40B4-BE49-F238E27FC236}">
                <a16:creationId xmlns:a16="http://schemas.microsoft.com/office/drawing/2014/main" id="{9655B948-395A-4D67-AF4C-EED59EF329D5}"/>
              </a:ext>
            </a:extLst>
          </p:cNvPr>
          <p:cNvSpPr>
            <a:spLocks noGrp="1"/>
          </p:cNvSpPr>
          <p:nvPr>
            <p:ph type="dt" sz="quarter" idx="1"/>
          </p:nvPr>
        </p:nvSpPr>
        <p:spPr>
          <a:xfrm>
            <a:off x="3970938" y="1"/>
            <a:ext cx="3037840" cy="463407"/>
          </a:xfrm>
          <a:prstGeom prst="rect">
            <a:avLst/>
          </a:prstGeom>
        </p:spPr>
        <p:txBody>
          <a:bodyPr vert="horz" lIns="92803" tIns="46402" rIns="92803" bIns="46402" rtlCol="0"/>
          <a:lstStyle>
            <a:lvl1pPr algn="r">
              <a:defRPr sz="1200"/>
            </a:lvl1pPr>
          </a:lstStyle>
          <a:p>
            <a:fld id="{9E190B0C-A475-4E50-A63F-CB1C10C29024}" type="datetime1">
              <a:rPr lang="en-US" smtClean="0"/>
              <a:t>6/1/2026</a:t>
            </a:fld>
            <a:endParaRPr lang="en-US"/>
          </a:p>
        </p:txBody>
      </p:sp>
      <p:sp>
        <p:nvSpPr>
          <p:cNvPr id="4" name="Footer Placeholder 3">
            <a:extLst>
              <a:ext uri="{FF2B5EF4-FFF2-40B4-BE49-F238E27FC236}">
                <a16:creationId xmlns:a16="http://schemas.microsoft.com/office/drawing/2014/main" id="{D265400D-58E9-4DFE-B92F-09872D2E1D6E}"/>
              </a:ext>
            </a:extLst>
          </p:cNvPr>
          <p:cNvSpPr>
            <a:spLocks noGrp="1"/>
          </p:cNvSpPr>
          <p:nvPr>
            <p:ph type="ftr" sz="quarter" idx="2"/>
          </p:nvPr>
        </p:nvSpPr>
        <p:spPr>
          <a:xfrm>
            <a:off x="0" y="8772670"/>
            <a:ext cx="3037840" cy="463406"/>
          </a:xfrm>
          <a:prstGeom prst="rect">
            <a:avLst/>
          </a:prstGeom>
        </p:spPr>
        <p:txBody>
          <a:bodyPr vert="horz" lIns="92803" tIns="46402" rIns="92803" bIns="46402"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17C8963-ECC3-4CBD-AB7B-4D35505D7914}"/>
              </a:ext>
            </a:extLst>
          </p:cNvPr>
          <p:cNvSpPr>
            <a:spLocks noGrp="1"/>
          </p:cNvSpPr>
          <p:nvPr>
            <p:ph type="sldNum" sz="quarter" idx="3"/>
          </p:nvPr>
        </p:nvSpPr>
        <p:spPr>
          <a:xfrm>
            <a:off x="3970938" y="8772670"/>
            <a:ext cx="3037840" cy="463406"/>
          </a:xfrm>
          <a:prstGeom prst="rect">
            <a:avLst/>
          </a:prstGeom>
        </p:spPr>
        <p:txBody>
          <a:bodyPr vert="horz" lIns="92803" tIns="46402" rIns="92803" bIns="46402" rtlCol="0" anchor="b"/>
          <a:lstStyle>
            <a:lvl1pPr algn="r">
              <a:defRPr sz="1200"/>
            </a:lvl1pPr>
          </a:lstStyle>
          <a:p>
            <a:fld id="{791792AC-2E0C-4431-AF82-B2B503DFDB7F}" type="slidenum">
              <a:rPr lang="en-US" smtClean="0"/>
              <a:t>‹#›</a:t>
            </a:fld>
            <a:endParaRPr lang="en-US"/>
          </a:p>
        </p:txBody>
      </p:sp>
    </p:spTree>
    <p:extLst>
      <p:ext uri="{BB962C8B-B14F-4D97-AF65-F5344CB8AC3E}">
        <p14:creationId xmlns:p14="http://schemas.microsoft.com/office/powerpoint/2010/main" val="2433125730"/>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3407"/>
          </a:xfrm>
          <a:prstGeom prst="rect">
            <a:avLst/>
          </a:prstGeom>
        </p:spPr>
        <p:txBody>
          <a:bodyPr vert="horz" lIns="92803" tIns="46402" rIns="92803" bIns="46402" rtlCol="0"/>
          <a:lstStyle>
            <a:lvl1pPr algn="l">
              <a:defRPr sz="1200"/>
            </a:lvl1pPr>
          </a:lstStyle>
          <a:p>
            <a:endParaRPr lang="en-US"/>
          </a:p>
        </p:txBody>
      </p:sp>
      <p:sp>
        <p:nvSpPr>
          <p:cNvPr id="3" name="Date Placeholder 2"/>
          <p:cNvSpPr>
            <a:spLocks noGrp="1"/>
          </p:cNvSpPr>
          <p:nvPr>
            <p:ph type="dt" idx="1"/>
          </p:nvPr>
        </p:nvSpPr>
        <p:spPr>
          <a:xfrm>
            <a:off x="3970938" y="1"/>
            <a:ext cx="3037840" cy="463407"/>
          </a:xfrm>
          <a:prstGeom prst="rect">
            <a:avLst/>
          </a:prstGeom>
        </p:spPr>
        <p:txBody>
          <a:bodyPr vert="horz" lIns="92803" tIns="46402" rIns="92803" bIns="46402" rtlCol="0"/>
          <a:lstStyle>
            <a:lvl1pPr algn="r">
              <a:defRPr sz="1200"/>
            </a:lvl1pPr>
          </a:lstStyle>
          <a:p>
            <a:fld id="{FF55DB56-379B-4B22-AC9A-868EFCA80D72}" type="datetime1">
              <a:rPr lang="en-US" smtClean="0"/>
              <a:t>6/1/2026</a:t>
            </a:fld>
            <a:endParaRPr lang="en-US"/>
          </a:p>
        </p:txBody>
      </p:sp>
      <p:sp>
        <p:nvSpPr>
          <p:cNvPr id="4" name="Slide Image Placeholder 3"/>
          <p:cNvSpPr>
            <a:spLocks noGrp="1" noRot="1" noChangeAspect="1"/>
          </p:cNvSpPr>
          <p:nvPr>
            <p:ph type="sldImg" idx="2"/>
          </p:nvPr>
        </p:nvSpPr>
        <p:spPr>
          <a:xfrm>
            <a:off x="735013" y="1154113"/>
            <a:ext cx="5540375" cy="3117850"/>
          </a:xfrm>
          <a:prstGeom prst="rect">
            <a:avLst/>
          </a:prstGeom>
          <a:noFill/>
          <a:ln w="12700">
            <a:solidFill>
              <a:prstClr val="black"/>
            </a:solidFill>
          </a:ln>
        </p:spPr>
        <p:txBody>
          <a:bodyPr vert="horz" lIns="92803" tIns="46402" rIns="92803" bIns="46402" rtlCol="0" anchor="ctr"/>
          <a:lstStyle/>
          <a:p>
            <a:endParaRPr lang="en-US"/>
          </a:p>
        </p:txBody>
      </p:sp>
      <p:sp>
        <p:nvSpPr>
          <p:cNvPr id="5" name="Notes Placeholder 4"/>
          <p:cNvSpPr>
            <a:spLocks noGrp="1"/>
          </p:cNvSpPr>
          <p:nvPr>
            <p:ph type="body" sz="quarter" idx="3"/>
          </p:nvPr>
        </p:nvSpPr>
        <p:spPr>
          <a:xfrm>
            <a:off x="701041" y="4444862"/>
            <a:ext cx="5608320" cy="3636704"/>
          </a:xfrm>
          <a:prstGeom prst="rect">
            <a:avLst/>
          </a:prstGeom>
        </p:spPr>
        <p:txBody>
          <a:bodyPr vert="horz" lIns="92803" tIns="46402" rIns="92803" bIns="4640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70"/>
            <a:ext cx="3037840" cy="463406"/>
          </a:xfrm>
          <a:prstGeom prst="rect">
            <a:avLst/>
          </a:prstGeom>
        </p:spPr>
        <p:txBody>
          <a:bodyPr vert="horz" lIns="92803" tIns="46402" rIns="92803" bIns="46402"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70"/>
            <a:ext cx="3037840" cy="463406"/>
          </a:xfrm>
          <a:prstGeom prst="rect">
            <a:avLst/>
          </a:prstGeom>
        </p:spPr>
        <p:txBody>
          <a:bodyPr vert="horz" lIns="92803" tIns="46402" rIns="92803" bIns="46402" rtlCol="0" anchor="b"/>
          <a:lstStyle>
            <a:lvl1pPr algn="r">
              <a:defRPr sz="1200"/>
            </a:lvl1pPr>
          </a:lstStyle>
          <a:p>
            <a:fld id="{18375FA8-C45D-4DF5-BE52-8683D5A48E42}" type="slidenum">
              <a:rPr lang="en-US" smtClean="0"/>
              <a:t>‹#›</a:t>
            </a:fld>
            <a:endParaRPr lang="en-US"/>
          </a:p>
        </p:txBody>
      </p:sp>
    </p:spTree>
    <p:extLst>
      <p:ext uri="{BB962C8B-B14F-4D97-AF65-F5344CB8AC3E}">
        <p14:creationId xmlns:p14="http://schemas.microsoft.com/office/powerpoint/2010/main" val="257446464"/>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FC548-67FE-458E-B663-AB608F7E874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0EB9D44-1EDE-40E9-BE76-033902FF04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986A11B-7A4C-457B-A095-35DB328A06E1}"/>
              </a:ext>
            </a:extLst>
          </p:cNvPr>
          <p:cNvSpPr>
            <a:spLocks noGrp="1"/>
          </p:cNvSpPr>
          <p:nvPr>
            <p:ph type="dt" sz="half" idx="10"/>
          </p:nvPr>
        </p:nvSpPr>
        <p:spPr/>
        <p:txBody>
          <a:bodyPr/>
          <a:lstStyle/>
          <a:p>
            <a:fld id="{87A22BE7-BCFB-424B-913A-9F9886CAD621}" type="datetimeFigureOut">
              <a:rPr lang="en-US" smtClean="0"/>
              <a:t>6/1/2026</a:t>
            </a:fld>
            <a:endParaRPr lang="en-US"/>
          </a:p>
        </p:txBody>
      </p:sp>
      <p:sp>
        <p:nvSpPr>
          <p:cNvPr id="5" name="Footer Placeholder 4">
            <a:extLst>
              <a:ext uri="{FF2B5EF4-FFF2-40B4-BE49-F238E27FC236}">
                <a16:creationId xmlns:a16="http://schemas.microsoft.com/office/drawing/2014/main" id="{435B502B-23D6-40F3-BE6E-057F8B11CD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266B0E-AEC5-4A85-A0CB-364528EFB9E6}"/>
              </a:ext>
            </a:extLst>
          </p:cNvPr>
          <p:cNvSpPr>
            <a:spLocks noGrp="1"/>
          </p:cNvSpPr>
          <p:nvPr>
            <p:ph type="sldNum" sz="quarter" idx="12"/>
          </p:nvPr>
        </p:nvSpPr>
        <p:spPr/>
        <p:txBody>
          <a:bodyPr/>
          <a:lstStyle/>
          <a:p>
            <a:fld id="{EF0C54E7-E51F-488B-86BE-92F97D261311}" type="slidenum">
              <a:rPr lang="en-US" smtClean="0"/>
              <a:t>‹#›</a:t>
            </a:fld>
            <a:endParaRPr lang="en-US"/>
          </a:p>
        </p:txBody>
      </p:sp>
    </p:spTree>
    <p:extLst>
      <p:ext uri="{BB962C8B-B14F-4D97-AF65-F5344CB8AC3E}">
        <p14:creationId xmlns:p14="http://schemas.microsoft.com/office/powerpoint/2010/main" val="984969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0B6FD-AB97-48C2-9BFD-D4B8B1F3CCC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44053B5-8C56-4553-B34C-27E402D2956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505774-B3E7-4AEF-B71B-0FCD9956064C}"/>
              </a:ext>
            </a:extLst>
          </p:cNvPr>
          <p:cNvSpPr>
            <a:spLocks noGrp="1"/>
          </p:cNvSpPr>
          <p:nvPr>
            <p:ph type="dt" sz="half" idx="10"/>
          </p:nvPr>
        </p:nvSpPr>
        <p:spPr/>
        <p:txBody>
          <a:bodyPr/>
          <a:lstStyle/>
          <a:p>
            <a:fld id="{87A22BE7-BCFB-424B-913A-9F9886CAD621}" type="datetimeFigureOut">
              <a:rPr lang="en-US" smtClean="0"/>
              <a:t>6/1/2026</a:t>
            </a:fld>
            <a:endParaRPr lang="en-US"/>
          </a:p>
        </p:txBody>
      </p:sp>
      <p:sp>
        <p:nvSpPr>
          <p:cNvPr id="5" name="Footer Placeholder 4">
            <a:extLst>
              <a:ext uri="{FF2B5EF4-FFF2-40B4-BE49-F238E27FC236}">
                <a16:creationId xmlns:a16="http://schemas.microsoft.com/office/drawing/2014/main" id="{5FC95A76-8639-4CE9-876C-F4D9CBBCBD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066B0E-4231-4D11-8B97-B250B90B40E5}"/>
              </a:ext>
            </a:extLst>
          </p:cNvPr>
          <p:cNvSpPr>
            <a:spLocks noGrp="1"/>
          </p:cNvSpPr>
          <p:nvPr>
            <p:ph type="sldNum" sz="quarter" idx="12"/>
          </p:nvPr>
        </p:nvSpPr>
        <p:spPr/>
        <p:txBody>
          <a:bodyPr/>
          <a:lstStyle/>
          <a:p>
            <a:fld id="{EF0C54E7-E51F-488B-86BE-92F97D261311}" type="slidenum">
              <a:rPr lang="en-US" smtClean="0"/>
              <a:t>‹#›</a:t>
            </a:fld>
            <a:endParaRPr lang="en-US"/>
          </a:p>
        </p:txBody>
      </p:sp>
    </p:spTree>
    <p:extLst>
      <p:ext uri="{BB962C8B-B14F-4D97-AF65-F5344CB8AC3E}">
        <p14:creationId xmlns:p14="http://schemas.microsoft.com/office/powerpoint/2010/main" val="2791761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12C718-4873-47A5-8EEC-C5776662C92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E5AA3E9-8E49-4996-A0F9-1C82FA9E2D5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C3DE32-A326-42F6-B74B-99E914C4291D}"/>
              </a:ext>
            </a:extLst>
          </p:cNvPr>
          <p:cNvSpPr>
            <a:spLocks noGrp="1"/>
          </p:cNvSpPr>
          <p:nvPr>
            <p:ph type="dt" sz="half" idx="10"/>
          </p:nvPr>
        </p:nvSpPr>
        <p:spPr/>
        <p:txBody>
          <a:bodyPr/>
          <a:lstStyle/>
          <a:p>
            <a:fld id="{87A22BE7-BCFB-424B-913A-9F9886CAD621}" type="datetimeFigureOut">
              <a:rPr lang="en-US" smtClean="0"/>
              <a:t>6/1/2026</a:t>
            </a:fld>
            <a:endParaRPr lang="en-US"/>
          </a:p>
        </p:txBody>
      </p:sp>
      <p:sp>
        <p:nvSpPr>
          <p:cNvPr id="5" name="Footer Placeholder 4">
            <a:extLst>
              <a:ext uri="{FF2B5EF4-FFF2-40B4-BE49-F238E27FC236}">
                <a16:creationId xmlns:a16="http://schemas.microsoft.com/office/drawing/2014/main" id="{53595386-3199-4FA2-8271-B899CA2BCB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2A621F-A623-49DA-AC28-FB055012C1B5}"/>
              </a:ext>
            </a:extLst>
          </p:cNvPr>
          <p:cNvSpPr>
            <a:spLocks noGrp="1"/>
          </p:cNvSpPr>
          <p:nvPr>
            <p:ph type="sldNum" sz="quarter" idx="12"/>
          </p:nvPr>
        </p:nvSpPr>
        <p:spPr/>
        <p:txBody>
          <a:bodyPr/>
          <a:lstStyle/>
          <a:p>
            <a:fld id="{EF0C54E7-E51F-488B-86BE-92F97D261311}" type="slidenum">
              <a:rPr lang="en-US" smtClean="0"/>
              <a:t>‹#›</a:t>
            </a:fld>
            <a:endParaRPr lang="en-US"/>
          </a:p>
        </p:txBody>
      </p:sp>
    </p:spTree>
    <p:extLst>
      <p:ext uri="{BB962C8B-B14F-4D97-AF65-F5344CB8AC3E}">
        <p14:creationId xmlns:p14="http://schemas.microsoft.com/office/powerpoint/2010/main" val="658575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8875F-F981-4A23-AC30-FA39398E33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60BE289-9C84-4117-885D-C749A28CBBF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235B0A-CD25-429F-92E3-5CE274C011E1}"/>
              </a:ext>
            </a:extLst>
          </p:cNvPr>
          <p:cNvSpPr>
            <a:spLocks noGrp="1"/>
          </p:cNvSpPr>
          <p:nvPr>
            <p:ph type="dt" sz="half" idx="10"/>
          </p:nvPr>
        </p:nvSpPr>
        <p:spPr/>
        <p:txBody>
          <a:bodyPr/>
          <a:lstStyle/>
          <a:p>
            <a:fld id="{87A22BE7-BCFB-424B-913A-9F9886CAD621}" type="datetimeFigureOut">
              <a:rPr lang="en-US" smtClean="0"/>
              <a:t>6/1/2026</a:t>
            </a:fld>
            <a:endParaRPr lang="en-US"/>
          </a:p>
        </p:txBody>
      </p:sp>
      <p:sp>
        <p:nvSpPr>
          <p:cNvPr id="5" name="Footer Placeholder 4">
            <a:extLst>
              <a:ext uri="{FF2B5EF4-FFF2-40B4-BE49-F238E27FC236}">
                <a16:creationId xmlns:a16="http://schemas.microsoft.com/office/drawing/2014/main" id="{CDCD4AB4-F09B-4769-B00C-85C47AE624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5FCDE6-FB8C-437C-A97A-7109A3D3DFFF}"/>
              </a:ext>
            </a:extLst>
          </p:cNvPr>
          <p:cNvSpPr>
            <a:spLocks noGrp="1"/>
          </p:cNvSpPr>
          <p:nvPr>
            <p:ph type="sldNum" sz="quarter" idx="12"/>
          </p:nvPr>
        </p:nvSpPr>
        <p:spPr/>
        <p:txBody>
          <a:bodyPr/>
          <a:lstStyle/>
          <a:p>
            <a:fld id="{EF0C54E7-E51F-488B-86BE-92F97D261311}" type="slidenum">
              <a:rPr lang="en-US" smtClean="0"/>
              <a:t>‹#›</a:t>
            </a:fld>
            <a:endParaRPr lang="en-US"/>
          </a:p>
        </p:txBody>
      </p:sp>
    </p:spTree>
    <p:extLst>
      <p:ext uri="{BB962C8B-B14F-4D97-AF65-F5344CB8AC3E}">
        <p14:creationId xmlns:p14="http://schemas.microsoft.com/office/powerpoint/2010/main" val="13145508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35547-4C5D-44D5-9E49-B49105184A7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A43B972-1383-409A-B898-C3E6374E191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D600F9E-61A3-44F9-9FFD-DA08EC76DBA9}"/>
              </a:ext>
            </a:extLst>
          </p:cNvPr>
          <p:cNvSpPr>
            <a:spLocks noGrp="1"/>
          </p:cNvSpPr>
          <p:nvPr>
            <p:ph type="dt" sz="half" idx="10"/>
          </p:nvPr>
        </p:nvSpPr>
        <p:spPr/>
        <p:txBody>
          <a:bodyPr/>
          <a:lstStyle/>
          <a:p>
            <a:fld id="{87A22BE7-BCFB-424B-913A-9F9886CAD621}" type="datetimeFigureOut">
              <a:rPr lang="en-US" smtClean="0"/>
              <a:t>6/1/2026</a:t>
            </a:fld>
            <a:endParaRPr lang="en-US"/>
          </a:p>
        </p:txBody>
      </p:sp>
      <p:sp>
        <p:nvSpPr>
          <p:cNvPr id="5" name="Footer Placeholder 4">
            <a:extLst>
              <a:ext uri="{FF2B5EF4-FFF2-40B4-BE49-F238E27FC236}">
                <a16:creationId xmlns:a16="http://schemas.microsoft.com/office/drawing/2014/main" id="{C88919F3-FC65-49A3-9F5C-E8DA00CC1E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DDD9F0-5AF7-4AA5-9E83-9438A85FBC20}"/>
              </a:ext>
            </a:extLst>
          </p:cNvPr>
          <p:cNvSpPr>
            <a:spLocks noGrp="1"/>
          </p:cNvSpPr>
          <p:nvPr>
            <p:ph type="sldNum" sz="quarter" idx="12"/>
          </p:nvPr>
        </p:nvSpPr>
        <p:spPr/>
        <p:txBody>
          <a:bodyPr/>
          <a:lstStyle/>
          <a:p>
            <a:fld id="{EF0C54E7-E51F-488B-86BE-92F97D261311}" type="slidenum">
              <a:rPr lang="en-US" smtClean="0"/>
              <a:t>‹#›</a:t>
            </a:fld>
            <a:endParaRPr lang="en-US"/>
          </a:p>
        </p:txBody>
      </p:sp>
    </p:spTree>
    <p:extLst>
      <p:ext uri="{BB962C8B-B14F-4D97-AF65-F5344CB8AC3E}">
        <p14:creationId xmlns:p14="http://schemas.microsoft.com/office/powerpoint/2010/main" val="3801402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E749F-119B-417F-A576-ABD41D04C6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67D999-606C-48B7-ABF7-6DF7A7BE1F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680A96-4F4A-46DE-AB07-26369BCACE7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A617403-96AC-4F65-958E-1D25B880B54B}"/>
              </a:ext>
            </a:extLst>
          </p:cNvPr>
          <p:cNvSpPr>
            <a:spLocks noGrp="1"/>
          </p:cNvSpPr>
          <p:nvPr>
            <p:ph type="dt" sz="half" idx="10"/>
          </p:nvPr>
        </p:nvSpPr>
        <p:spPr/>
        <p:txBody>
          <a:bodyPr/>
          <a:lstStyle/>
          <a:p>
            <a:fld id="{87A22BE7-BCFB-424B-913A-9F9886CAD621}" type="datetimeFigureOut">
              <a:rPr lang="en-US" smtClean="0"/>
              <a:t>6/1/2026</a:t>
            </a:fld>
            <a:endParaRPr lang="en-US"/>
          </a:p>
        </p:txBody>
      </p:sp>
      <p:sp>
        <p:nvSpPr>
          <p:cNvPr id="6" name="Footer Placeholder 5">
            <a:extLst>
              <a:ext uri="{FF2B5EF4-FFF2-40B4-BE49-F238E27FC236}">
                <a16:creationId xmlns:a16="http://schemas.microsoft.com/office/drawing/2014/main" id="{15CDE11A-6880-4551-8539-088B994A93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AD734C-94C0-4C11-B819-FC26D5D67796}"/>
              </a:ext>
            </a:extLst>
          </p:cNvPr>
          <p:cNvSpPr>
            <a:spLocks noGrp="1"/>
          </p:cNvSpPr>
          <p:nvPr>
            <p:ph type="sldNum" sz="quarter" idx="12"/>
          </p:nvPr>
        </p:nvSpPr>
        <p:spPr/>
        <p:txBody>
          <a:bodyPr/>
          <a:lstStyle/>
          <a:p>
            <a:fld id="{EF0C54E7-E51F-488B-86BE-92F97D261311}" type="slidenum">
              <a:rPr lang="en-US" smtClean="0"/>
              <a:t>‹#›</a:t>
            </a:fld>
            <a:endParaRPr lang="en-US"/>
          </a:p>
        </p:txBody>
      </p:sp>
    </p:spTree>
    <p:extLst>
      <p:ext uri="{BB962C8B-B14F-4D97-AF65-F5344CB8AC3E}">
        <p14:creationId xmlns:p14="http://schemas.microsoft.com/office/powerpoint/2010/main" val="3547129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3CFD1-A1C0-4BCC-B7AF-AB83CC12DA1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CA93A3A-0650-4EF8-83DD-92D6E5D1C6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60D35E5-D832-45DF-8758-5683001689E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8A9BECE-75F5-4A77-8451-EB70643641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EF64555-777B-4FF5-B16B-EE57A2960BC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C20E673-33BD-45BA-8C01-48FB82DBED70}"/>
              </a:ext>
            </a:extLst>
          </p:cNvPr>
          <p:cNvSpPr>
            <a:spLocks noGrp="1"/>
          </p:cNvSpPr>
          <p:nvPr>
            <p:ph type="dt" sz="half" idx="10"/>
          </p:nvPr>
        </p:nvSpPr>
        <p:spPr/>
        <p:txBody>
          <a:bodyPr/>
          <a:lstStyle/>
          <a:p>
            <a:fld id="{87A22BE7-BCFB-424B-913A-9F9886CAD621}" type="datetimeFigureOut">
              <a:rPr lang="en-US" smtClean="0"/>
              <a:t>6/1/2026</a:t>
            </a:fld>
            <a:endParaRPr lang="en-US"/>
          </a:p>
        </p:txBody>
      </p:sp>
      <p:sp>
        <p:nvSpPr>
          <p:cNvPr id="8" name="Footer Placeholder 7">
            <a:extLst>
              <a:ext uri="{FF2B5EF4-FFF2-40B4-BE49-F238E27FC236}">
                <a16:creationId xmlns:a16="http://schemas.microsoft.com/office/drawing/2014/main" id="{892EE3C2-71BF-4912-A99B-8814C533541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A85F93F-42E1-4329-8F1A-0FCB7A6AA37A}"/>
              </a:ext>
            </a:extLst>
          </p:cNvPr>
          <p:cNvSpPr>
            <a:spLocks noGrp="1"/>
          </p:cNvSpPr>
          <p:nvPr>
            <p:ph type="sldNum" sz="quarter" idx="12"/>
          </p:nvPr>
        </p:nvSpPr>
        <p:spPr/>
        <p:txBody>
          <a:bodyPr/>
          <a:lstStyle/>
          <a:p>
            <a:fld id="{EF0C54E7-E51F-488B-86BE-92F97D261311}" type="slidenum">
              <a:rPr lang="en-US" smtClean="0"/>
              <a:t>‹#›</a:t>
            </a:fld>
            <a:endParaRPr lang="en-US"/>
          </a:p>
        </p:txBody>
      </p:sp>
    </p:spTree>
    <p:extLst>
      <p:ext uri="{BB962C8B-B14F-4D97-AF65-F5344CB8AC3E}">
        <p14:creationId xmlns:p14="http://schemas.microsoft.com/office/powerpoint/2010/main" val="2942327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824D8-3F60-48AA-BD80-4746F033403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8103FF6-5006-4106-8060-3EFCF4630D5B}"/>
              </a:ext>
            </a:extLst>
          </p:cNvPr>
          <p:cNvSpPr>
            <a:spLocks noGrp="1"/>
          </p:cNvSpPr>
          <p:nvPr>
            <p:ph type="dt" sz="half" idx="10"/>
          </p:nvPr>
        </p:nvSpPr>
        <p:spPr/>
        <p:txBody>
          <a:bodyPr/>
          <a:lstStyle/>
          <a:p>
            <a:fld id="{87A22BE7-BCFB-424B-913A-9F9886CAD621}" type="datetimeFigureOut">
              <a:rPr lang="en-US" smtClean="0"/>
              <a:t>6/1/2026</a:t>
            </a:fld>
            <a:endParaRPr lang="en-US"/>
          </a:p>
        </p:txBody>
      </p:sp>
      <p:sp>
        <p:nvSpPr>
          <p:cNvPr id="4" name="Footer Placeholder 3">
            <a:extLst>
              <a:ext uri="{FF2B5EF4-FFF2-40B4-BE49-F238E27FC236}">
                <a16:creationId xmlns:a16="http://schemas.microsoft.com/office/drawing/2014/main" id="{7500C73D-C919-4CEB-AB8D-F59BF5E8175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5829F84-436A-45C7-9181-4D3337EE4067}"/>
              </a:ext>
            </a:extLst>
          </p:cNvPr>
          <p:cNvSpPr>
            <a:spLocks noGrp="1"/>
          </p:cNvSpPr>
          <p:nvPr>
            <p:ph type="sldNum" sz="quarter" idx="12"/>
          </p:nvPr>
        </p:nvSpPr>
        <p:spPr/>
        <p:txBody>
          <a:bodyPr/>
          <a:lstStyle/>
          <a:p>
            <a:fld id="{EF0C54E7-E51F-488B-86BE-92F97D261311}" type="slidenum">
              <a:rPr lang="en-US" smtClean="0"/>
              <a:t>‹#›</a:t>
            </a:fld>
            <a:endParaRPr lang="en-US"/>
          </a:p>
        </p:txBody>
      </p:sp>
    </p:spTree>
    <p:extLst>
      <p:ext uri="{BB962C8B-B14F-4D97-AF65-F5344CB8AC3E}">
        <p14:creationId xmlns:p14="http://schemas.microsoft.com/office/powerpoint/2010/main" val="5337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83FD68-9A44-40C8-946E-DC24135B1586}"/>
              </a:ext>
            </a:extLst>
          </p:cNvPr>
          <p:cNvSpPr>
            <a:spLocks noGrp="1"/>
          </p:cNvSpPr>
          <p:nvPr>
            <p:ph type="dt" sz="half" idx="10"/>
          </p:nvPr>
        </p:nvSpPr>
        <p:spPr/>
        <p:txBody>
          <a:bodyPr/>
          <a:lstStyle/>
          <a:p>
            <a:fld id="{87A22BE7-BCFB-424B-913A-9F9886CAD621}" type="datetimeFigureOut">
              <a:rPr lang="en-US" smtClean="0"/>
              <a:t>6/1/2026</a:t>
            </a:fld>
            <a:endParaRPr lang="en-US"/>
          </a:p>
        </p:txBody>
      </p:sp>
      <p:sp>
        <p:nvSpPr>
          <p:cNvPr id="3" name="Footer Placeholder 2">
            <a:extLst>
              <a:ext uri="{FF2B5EF4-FFF2-40B4-BE49-F238E27FC236}">
                <a16:creationId xmlns:a16="http://schemas.microsoft.com/office/drawing/2014/main" id="{1B1B5B9D-153C-4B3C-8F57-8FD8C0FF6E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607C110-6364-4819-AC60-B105764E5D8B}"/>
              </a:ext>
            </a:extLst>
          </p:cNvPr>
          <p:cNvSpPr>
            <a:spLocks noGrp="1"/>
          </p:cNvSpPr>
          <p:nvPr>
            <p:ph type="sldNum" sz="quarter" idx="12"/>
          </p:nvPr>
        </p:nvSpPr>
        <p:spPr/>
        <p:txBody>
          <a:bodyPr/>
          <a:lstStyle/>
          <a:p>
            <a:fld id="{EF0C54E7-E51F-488B-86BE-92F97D261311}" type="slidenum">
              <a:rPr lang="en-US" smtClean="0"/>
              <a:t>‹#›</a:t>
            </a:fld>
            <a:endParaRPr lang="en-US"/>
          </a:p>
        </p:txBody>
      </p:sp>
    </p:spTree>
    <p:extLst>
      <p:ext uri="{BB962C8B-B14F-4D97-AF65-F5344CB8AC3E}">
        <p14:creationId xmlns:p14="http://schemas.microsoft.com/office/powerpoint/2010/main" val="1557883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EC790-7D9A-45A3-A6BD-5EE820A8D3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4013D7-56FC-4252-8BEA-479C2CE1A4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62451FF-F05E-4F72-8DFA-C9C7F2FA01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BD4F82-D51F-4D70-8789-AB2C73661764}"/>
              </a:ext>
            </a:extLst>
          </p:cNvPr>
          <p:cNvSpPr>
            <a:spLocks noGrp="1"/>
          </p:cNvSpPr>
          <p:nvPr>
            <p:ph type="dt" sz="half" idx="10"/>
          </p:nvPr>
        </p:nvSpPr>
        <p:spPr/>
        <p:txBody>
          <a:bodyPr/>
          <a:lstStyle/>
          <a:p>
            <a:fld id="{87A22BE7-BCFB-424B-913A-9F9886CAD621}" type="datetimeFigureOut">
              <a:rPr lang="en-US" smtClean="0"/>
              <a:t>6/1/2026</a:t>
            </a:fld>
            <a:endParaRPr lang="en-US"/>
          </a:p>
        </p:txBody>
      </p:sp>
      <p:sp>
        <p:nvSpPr>
          <p:cNvPr id="6" name="Footer Placeholder 5">
            <a:extLst>
              <a:ext uri="{FF2B5EF4-FFF2-40B4-BE49-F238E27FC236}">
                <a16:creationId xmlns:a16="http://schemas.microsoft.com/office/drawing/2014/main" id="{7FF572E7-F08D-4393-82D5-96F72E2192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D2D780-771E-4142-A457-0032FF02CC1E}"/>
              </a:ext>
            </a:extLst>
          </p:cNvPr>
          <p:cNvSpPr>
            <a:spLocks noGrp="1"/>
          </p:cNvSpPr>
          <p:nvPr>
            <p:ph type="sldNum" sz="quarter" idx="12"/>
          </p:nvPr>
        </p:nvSpPr>
        <p:spPr/>
        <p:txBody>
          <a:bodyPr/>
          <a:lstStyle/>
          <a:p>
            <a:fld id="{EF0C54E7-E51F-488B-86BE-92F97D261311}" type="slidenum">
              <a:rPr lang="en-US" smtClean="0"/>
              <a:t>‹#›</a:t>
            </a:fld>
            <a:endParaRPr lang="en-US"/>
          </a:p>
        </p:txBody>
      </p:sp>
    </p:spTree>
    <p:extLst>
      <p:ext uri="{BB962C8B-B14F-4D97-AF65-F5344CB8AC3E}">
        <p14:creationId xmlns:p14="http://schemas.microsoft.com/office/powerpoint/2010/main" val="3763351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5BACE-6ADC-4901-B953-C3FC02FC9C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0166E9F-8C84-40C2-8009-F7E8F57559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571736C-A0CB-49DA-9BD2-7A68BBB427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1173AB-2E28-476D-B612-2DC49DFFB2E5}"/>
              </a:ext>
            </a:extLst>
          </p:cNvPr>
          <p:cNvSpPr>
            <a:spLocks noGrp="1"/>
          </p:cNvSpPr>
          <p:nvPr>
            <p:ph type="dt" sz="half" idx="10"/>
          </p:nvPr>
        </p:nvSpPr>
        <p:spPr/>
        <p:txBody>
          <a:bodyPr/>
          <a:lstStyle/>
          <a:p>
            <a:fld id="{87A22BE7-BCFB-424B-913A-9F9886CAD621}" type="datetimeFigureOut">
              <a:rPr lang="en-US" smtClean="0"/>
              <a:t>6/1/2026</a:t>
            </a:fld>
            <a:endParaRPr lang="en-US"/>
          </a:p>
        </p:txBody>
      </p:sp>
      <p:sp>
        <p:nvSpPr>
          <p:cNvPr id="6" name="Footer Placeholder 5">
            <a:extLst>
              <a:ext uri="{FF2B5EF4-FFF2-40B4-BE49-F238E27FC236}">
                <a16:creationId xmlns:a16="http://schemas.microsoft.com/office/drawing/2014/main" id="{9E045A3A-C33F-401C-9393-1F0EFFDBF4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B6A949-F8AA-4508-BE71-345CAA793862}"/>
              </a:ext>
            </a:extLst>
          </p:cNvPr>
          <p:cNvSpPr>
            <a:spLocks noGrp="1"/>
          </p:cNvSpPr>
          <p:nvPr>
            <p:ph type="sldNum" sz="quarter" idx="12"/>
          </p:nvPr>
        </p:nvSpPr>
        <p:spPr/>
        <p:txBody>
          <a:bodyPr/>
          <a:lstStyle/>
          <a:p>
            <a:fld id="{EF0C54E7-E51F-488B-86BE-92F97D261311}" type="slidenum">
              <a:rPr lang="en-US" smtClean="0"/>
              <a:t>‹#›</a:t>
            </a:fld>
            <a:endParaRPr lang="en-US"/>
          </a:p>
        </p:txBody>
      </p:sp>
    </p:spTree>
    <p:extLst>
      <p:ext uri="{BB962C8B-B14F-4D97-AF65-F5344CB8AC3E}">
        <p14:creationId xmlns:p14="http://schemas.microsoft.com/office/powerpoint/2010/main" val="1478493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E4D3CC5-2EC5-43DB-A69C-99D15B4652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9C25225-E637-48AE-980F-8F10378BDD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F9F905-4740-4F0B-822B-CA46445655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A22BE7-BCFB-424B-913A-9F9886CAD621}" type="datetimeFigureOut">
              <a:rPr lang="en-US" smtClean="0"/>
              <a:t>6/1/2026</a:t>
            </a:fld>
            <a:endParaRPr lang="en-US"/>
          </a:p>
        </p:txBody>
      </p:sp>
      <p:sp>
        <p:nvSpPr>
          <p:cNvPr id="5" name="Footer Placeholder 4">
            <a:extLst>
              <a:ext uri="{FF2B5EF4-FFF2-40B4-BE49-F238E27FC236}">
                <a16:creationId xmlns:a16="http://schemas.microsoft.com/office/drawing/2014/main" id="{D7004706-102A-4056-A554-B93B3C79CC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F2443DA-E68E-462B-899F-7884B9B644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0C54E7-E51F-488B-86BE-92F97D261311}" type="slidenum">
              <a:rPr lang="en-US" smtClean="0"/>
              <a:t>‹#›</a:t>
            </a:fld>
            <a:endParaRPr lang="en-US"/>
          </a:p>
        </p:txBody>
      </p:sp>
    </p:spTree>
    <p:extLst>
      <p:ext uri="{BB962C8B-B14F-4D97-AF65-F5344CB8AC3E}">
        <p14:creationId xmlns:p14="http://schemas.microsoft.com/office/powerpoint/2010/main" val="1495858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tmp"/><Relationship Id="rId4" Type="http://schemas.openxmlformats.org/officeDocument/2006/relationships/image" Target="../media/image5.tmp"/></Relationships>
</file>

<file path=ppt/slides/_rels/slide4.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www.houstontx.gov/council/h/disasterprep/METRO-Hurricane-Preparedness.pdf"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hyperlink" Target="https://www.nhc.noaa.gov/" TargetMode="External"/><Relationship Id="rId4" Type="http://schemas.openxmlformats.org/officeDocument/2006/relationships/hyperlink" Target="https://www.houstonoem.org/preparedness-are-you-ready/"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9.tmp"/></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026A76F-F5E6-45C7-89A3-4EB4370E03F6}"/>
              </a:ext>
            </a:extLst>
          </p:cNvPr>
          <p:cNvPicPr>
            <a:picLocks noGrp="1" noChangeAspect="1"/>
          </p:cNvPicPr>
          <p:nvPr>
            <p:ph idx="1"/>
          </p:nvPr>
        </p:nvPicPr>
        <p:blipFill rotWithShape="1">
          <a:blip r:embed="rId2"/>
          <a:srcRect l="426" r="-1" b="-1"/>
          <a:stretch/>
        </p:blipFill>
        <p:spPr>
          <a:xfrm>
            <a:off x="20" y="0"/>
            <a:ext cx="12191980" cy="7043737"/>
          </a:xfrm>
          <a:prstGeom prst="rect">
            <a:avLst/>
          </a:prstGeom>
        </p:spPr>
      </p:pic>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8" name="TextBox 17">
            <a:extLst>
              <a:ext uri="{FF2B5EF4-FFF2-40B4-BE49-F238E27FC236}">
                <a16:creationId xmlns:a16="http://schemas.microsoft.com/office/drawing/2014/main" id="{25EFAFCE-0F80-4507-A2E8-2E07F8716B0C}"/>
              </a:ext>
            </a:extLst>
          </p:cNvPr>
          <p:cNvSpPr txBox="1"/>
          <p:nvPr/>
        </p:nvSpPr>
        <p:spPr>
          <a:xfrm>
            <a:off x="7241067" y="5390825"/>
            <a:ext cx="4624905" cy="954107"/>
          </a:xfrm>
          <a:prstGeom prst="rect">
            <a:avLst/>
          </a:prstGeom>
          <a:noFill/>
        </p:spPr>
        <p:txBody>
          <a:bodyPr wrap="square">
            <a:spAutoFit/>
          </a:bodyPr>
          <a:lstStyle/>
          <a:p>
            <a:pPr algn="ctr"/>
            <a:r>
              <a:rPr lang="en-US" sz="2800" b="1" dirty="0">
                <a:ln w="6350">
                  <a:solidFill>
                    <a:schemeClr val="tx1"/>
                  </a:solidFill>
                </a:ln>
                <a:solidFill>
                  <a:srgbClr val="0D0DB3"/>
                </a:solidFill>
                <a:latin typeface="Britannic Bold" panose="020B0903060703020204" pitchFamily="34" charset="0"/>
                <a:cs typeface="Aharoni" panose="02010803020104030203" pitchFamily="2" charset="-79"/>
              </a:rPr>
              <a:t>COMMUNITY MATTERS.  </a:t>
            </a:r>
          </a:p>
          <a:p>
            <a:pPr algn="ctr"/>
            <a:r>
              <a:rPr lang="en-US" sz="2800" b="1" dirty="0">
                <a:ln w="6350">
                  <a:solidFill>
                    <a:schemeClr val="tx1"/>
                  </a:solidFill>
                </a:ln>
                <a:solidFill>
                  <a:srgbClr val="0D0DB3"/>
                </a:solidFill>
                <a:latin typeface="Britannic Bold" panose="020B0903060703020204" pitchFamily="34" charset="0"/>
                <a:cs typeface="Aharoni" panose="02010803020104030203" pitchFamily="2" charset="-79"/>
              </a:rPr>
              <a:t>WE ARE A TEAM.</a:t>
            </a:r>
          </a:p>
        </p:txBody>
      </p:sp>
      <p:pic>
        <p:nvPicPr>
          <p:cNvPr id="20" name="Picture 19" descr="Logo&#10;&#10;Description automatically generated">
            <a:extLst>
              <a:ext uri="{FF2B5EF4-FFF2-40B4-BE49-F238E27FC236}">
                <a16:creationId xmlns:a16="http://schemas.microsoft.com/office/drawing/2014/main" id="{49787CCE-1A6A-4DE4-8F5C-B16DD1EDA4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5893" y="513068"/>
            <a:ext cx="3862343" cy="4566557"/>
          </a:xfrm>
          <a:prstGeom prst="rect">
            <a:avLst/>
          </a:prstGeom>
        </p:spPr>
      </p:pic>
      <p:sp>
        <p:nvSpPr>
          <p:cNvPr id="23" name="TextBox 22">
            <a:extLst>
              <a:ext uri="{FF2B5EF4-FFF2-40B4-BE49-F238E27FC236}">
                <a16:creationId xmlns:a16="http://schemas.microsoft.com/office/drawing/2014/main" id="{BF6BAF1A-395B-40BC-B77F-0FACA0DAEA4E}"/>
              </a:ext>
            </a:extLst>
          </p:cNvPr>
          <p:cNvSpPr txBox="1"/>
          <p:nvPr/>
        </p:nvSpPr>
        <p:spPr>
          <a:xfrm>
            <a:off x="531956" y="5364147"/>
            <a:ext cx="1939101" cy="954107"/>
          </a:xfrm>
          <a:prstGeom prst="rect">
            <a:avLst/>
          </a:prstGeom>
        </p:spPr>
        <p:txBody>
          <a:bodyPr vert="horz" lIns="91440" tIns="45720" rIns="91440" bIns="45720" rtlCol="0" anchor="t">
            <a:normAutofit/>
          </a:bodyPr>
          <a:lstStyle/>
          <a:p>
            <a:pPr algn="ctr">
              <a:lnSpc>
                <a:spcPct val="50000"/>
              </a:lnSpc>
              <a:spcBef>
                <a:spcPts val="1000"/>
              </a:spcBef>
              <a:spcAft>
                <a:spcPts val="600"/>
              </a:spcAft>
            </a:pPr>
            <a:r>
              <a:rPr lang="en-US" sz="1400" b="1" kern="1200" dirty="0">
                <a:ln w="6350">
                  <a:solidFill>
                    <a:schemeClr val="tx1"/>
                  </a:solidFill>
                </a:ln>
                <a:solidFill>
                  <a:schemeClr val="bg1"/>
                </a:solidFill>
                <a:latin typeface="Impact" panose="020B0806030902050204" pitchFamily="34" charset="0"/>
              </a:rPr>
              <a:t>1025 CAMPBELL ROAD</a:t>
            </a:r>
          </a:p>
          <a:p>
            <a:pPr algn="ctr">
              <a:lnSpc>
                <a:spcPct val="50000"/>
              </a:lnSpc>
              <a:spcBef>
                <a:spcPts val="1000"/>
              </a:spcBef>
              <a:spcAft>
                <a:spcPts val="600"/>
              </a:spcAft>
            </a:pPr>
            <a:r>
              <a:rPr lang="en-US" sz="1400" b="1" kern="1200" dirty="0">
                <a:ln w="6350">
                  <a:solidFill>
                    <a:schemeClr val="tx1"/>
                  </a:solidFill>
                </a:ln>
                <a:solidFill>
                  <a:schemeClr val="bg1"/>
                </a:solidFill>
                <a:latin typeface="Impact" panose="020B0806030902050204" pitchFamily="34" charset="0"/>
              </a:rPr>
              <a:t>HOUSTON, TX 77055</a:t>
            </a:r>
          </a:p>
          <a:p>
            <a:pPr algn="ctr">
              <a:lnSpc>
                <a:spcPct val="50000"/>
              </a:lnSpc>
              <a:spcBef>
                <a:spcPts val="1000"/>
              </a:spcBef>
              <a:spcAft>
                <a:spcPts val="600"/>
              </a:spcAft>
            </a:pPr>
            <a:r>
              <a:rPr lang="en-US" sz="1400" b="1" kern="1200" dirty="0">
                <a:ln w="6350">
                  <a:solidFill>
                    <a:schemeClr val="tx1"/>
                  </a:solidFill>
                </a:ln>
                <a:solidFill>
                  <a:schemeClr val="bg1"/>
                </a:solidFill>
                <a:latin typeface="Impact" panose="020B0806030902050204" pitchFamily="34" charset="0"/>
              </a:rPr>
              <a:t>PHONE: 713-465-8323</a:t>
            </a:r>
          </a:p>
        </p:txBody>
      </p:sp>
      <p:sp>
        <p:nvSpPr>
          <p:cNvPr id="24" name="TextBox 23">
            <a:extLst>
              <a:ext uri="{FF2B5EF4-FFF2-40B4-BE49-F238E27FC236}">
                <a16:creationId xmlns:a16="http://schemas.microsoft.com/office/drawing/2014/main" id="{A4BEB5D1-F0F3-4A1E-A246-9582AF86D03C}"/>
              </a:ext>
            </a:extLst>
          </p:cNvPr>
          <p:cNvSpPr txBox="1"/>
          <p:nvPr/>
        </p:nvSpPr>
        <p:spPr>
          <a:xfrm>
            <a:off x="57786" y="2545104"/>
            <a:ext cx="4144911" cy="830997"/>
          </a:xfrm>
          <a:prstGeom prst="rect">
            <a:avLst/>
          </a:prstGeom>
          <a:noFill/>
        </p:spPr>
        <p:txBody>
          <a:bodyPr wrap="square">
            <a:spAutoFit/>
          </a:bodyPr>
          <a:lstStyle/>
          <a:p>
            <a:pPr algn="ctr"/>
            <a:r>
              <a:rPr lang="en-US" sz="2400" b="1" dirty="0">
                <a:ln w="6350">
                  <a:solidFill>
                    <a:schemeClr val="tx1"/>
                  </a:solidFill>
                </a:ln>
                <a:solidFill>
                  <a:schemeClr val="bg1"/>
                </a:solidFill>
                <a:latin typeface="Impact" panose="020B0806030902050204" pitchFamily="34" charset="0"/>
              </a:rPr>
              <a:t>MONTHLY NEWSLETTER:  </a:t>
            </a:r>
          </a:p>
          <a:p>
            <a:pPr algn="ctr"/>
            <a:r>
              <a:rPr lang="en-US" sz="2400" b="1" dirty="0">
                <a:ln w="6350">
                  <a:solidFill>
                    <a:schemeClr val="tx1"/>
                  </a:solidFill>
                </a:ln>
                <a:solidFill>
                  <a:schemeClr val="bg1"/>
                </a:solidFill>
                <a:latin typeface="Impact" panose="020B0806030902050204" pitchFamily="34" charset="0"/>
              </a:rPr>
              <a:t>JUNE  2026</a:t>
            </a:r>
          </a:p>
        </p:txBody>
      </p:sp>
      <p:sp>
        <p:nvSpPr>
          <p:cNvPr id="26" name="TextBox 25">
            <a:extLst>
              <a:ext uri="{FF2B5EF4-FFF2-40B4-BE49-F238E27FC236}">
                <a16:creationId xmlns:a16="http://schemas.microsoft.com/office/drawing/2014/main" id="{869AD172-874F-4E86-9134-78C2791316A1}"/>
              </a:ext>
            </a:extLst>
          </p:cNvPr>
          <p:cNvSpPr txBox="1"/>
          <p:nvPr/>
        </p:nvSpPr>
        <p:spPr>
          <a:xfrm>
            <a:off x="0" y="313532"/>
            <a:ext cx="5589814" cy="1200329"/>
          </a:xfrm>
          <a:prstGeom prst="rect">
            <a:avLst/>
          </a:prstGeom>
          <a:noFill/>
        </p:spPr>
        <p:txBody>
          <a:bodyPr wrap="square">
            <a:spAutoFit/>
          </a:bodyPr>
          <a:lstStyle/>
          <a:p>
            <a:pPr algn="ctr"/>
            <a:r>
              <a:rPr lang="en-US" sz="3600" b="1" spc="300" dirty="0">
                <a:ln w="9525">
                  <a:solidFill>
                    <a:schemeClr val="tx1"/>
                  </a:solidFill>
                </a:ln>
                <a:solidFill>
                  <a:schemeClr val="bg1"/>
                </a:solidFill>
                <a:latin typeface="Impact" panose="020B0806030902050204" pitchFamily="34" charset="0"/>
              </a:rPr>
              <a:t>SPRING VALLEY VILLAGE POLICE DEPARTMENT</a:t>
            </a:r>
          </a:p>
        </p:txBody>
      </p:sp>
    </p:spTree>
    <p:extLst>
      <p:ext uri="{BB962C8B-B14F-4D97-AF65-F5344CB8AC3E}">
        <p14:creationId xmlns:p14="http://schemas.microsoft.com/office/powerpoint/2010/main" val="26444041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1000">
              <a:schemeClr val="accent1">
                <a:lumMod val="5000"/>
                <a:lumOff val="95000"/>
              </a:schemeClr>
            </a:gs>
            <a:gs pos="100000">
              <a:srgbClr val="0D0DB3"/>
            </a:gs>
            <a:gs pos="72000">
              <a:schemeClr val="accent1">
                <a:lumMod val="45000"/>
                <a:lumOff val="55000"/>
              </a:schemeClr>
            </a:gs>
            <a:gs pos="100000">
              <a:schemeClr val="accent1">
                <a:lumMod val="30000"/>
                <a:lumOff val="70000"/>
              </a:schemeClr>
            </a:gs>
          </a:gsLst>
          <a:lin ang="1200000" scaled="0"/>
        </a:gradFill>
        <a:effectLst/>
      </p:bgPr>
    </p:bg>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aphicFrame>
        <p:nvGraphicFramePr>
          <p:cNvPr id="7" name="Table 6">
            <a:extLst>
              <a:ext uri="{FF2B5EF4-FFF2-40B4-BE49-F238E27FC236}">
                <a16:creationId xmlns:a16="http://schemas.microsoft.com/office/drawing/2014/main" id="{681D1EA8-B09B-4156-B85C-F5AF9C440432}"/>
              </a:ext>
            </a:extLst>
          </p:cNvPr>
          <p:cNvGraphicFramePr>
            <a:graphicFrameLocks noGrp="1"/>
          </p:cNvGraphicFramePr>
          <p:nvPr>
            <p:extLst>
              <p:ext uri="{D42A27DB-BD31-4B8C-83A1-F6EECF244321}">
                <p14:modId xmlns:p14="http://schemas.microsoft.com/office/powerpoint/2010/main" val="452877729"/>
              </p:ext>
            </p:extLst>
          </p:nvPr>
        </p:nvGraphicFramePr>
        <p:xfrm>
          <a:off x="469095" y="1796863"/>
          <a:ext cx="6716709" cy="4066367"/>
        </p:xfrm>
        <a:graphic>
          <a:graphicData uri="http://schemas.openxmlformats.org/drawingml/2006/table">
            <a:tbl>
              <a:tblPr>
                <a:tableStyleId>{5C22544A-7EE6-4342-B048-85BDC9FD1C3A}</a:tableStyleId>
              </a:tblPr>
              <a:tblGrid>
                <a:gridCol w="2601909">
                  <a:extLst>
                    <a:ext uri="{9D8B030D-6E8A-4147-A177-3AD203B41FA5}">
                      <a16:colId xmlns:a16="http://schemas.microsoft.com/office/drawing/2014/main" val="2237848879"/>
                    </a:ext>
                  </a:extLst>
                </a:gridCol>
                <a:gridCol w="906068">
                  <a:extLst>
                    <a:ext uri="{9D8B030D-6E8A-4147-A177-3AD203B41FA5}">
                      <a16:colId xmlns:a16="http://schemas.microsoft.com/office/drawing/2014/main" val="273384134"/>
                    </a:ext>
                  </a:extLst>
                </a:gridCol>
                <a:gridCol w="1980608">
                  <a:extLst>
                    <a:ext uri="{9D8B030D-6E8A-4147-A177-3AD203B41FA5}">
                      <a16:colId xmlns:a16="http://schemas.microsoft.com/office/drawing/2014/main" val="84159168"/>
                    </a:ext>
                  </a:extLst>
                </a:gridCol>
                <a:gridCol w="280888">
                  <a:extLst>
                    <a:ext uri="{9D8B030D-6E8A-4147-A177-3AD203B41FA5}">
                      <a16:colId xmlns:a16="http://schemas.microsoft.com/office/drawing/2014/main" val="2172215736"/>
                    </a:ext>
                  </a:extLst>
                </a:gridCol>
                <a:gridCol w="947236">
                  <a:extLst>
                    <a:ext uri="{9D8B030D-6E8A-4147-A177-3AD203B41FA5}">
                      <a16:colId xmlns:a16="http://schemas.microsoft.com/office/drawing/2014/main" val="2756215705"/>
                    </a:ext>
                  </a:extLst>
                </a:gridCol>
              </a:tblGrid>
              <a:tr h="480291">
                <a:tc gridSpan="2">
                  <a:txBody>
                    <a:bodyPr/>
                    <a:lstStyle/>
                    <a:p>
                      <a:pPr algn="l" fontAlgn="ctr"/>
                      <a:r>
                        <a:rPr lang="en-US" sz="2500" b="1" u="sng" kern="1200" dirty="0">
                          <a:solidFill>
                            <a:srgbClr val="0D0DB3"/>
                          </a:solidFill>
                          <a:latin typeface="Agency FB" panose="020B0503020202020204" pitchFamily="34" charset="0"/>
                          <a:ea typeface="+mj-ea"/>
                          <a:cs typeface="+mj-cs"/>
                        </a:rPr>
                        <a:t>EMERGENCY</a:t>
                      </a:r>
                    </a:p>
                  </a:txBody>
                  <a:tcPr marL="3810" marR="3810" marT="3810" marB="0" anchor="ctr">
                    <a:solidFill>
                      <a:schemeClr val="accent1">
                        <a:tint val="20000"/>
                        <a:alpha val="0"/>
                      </a:schemeClr>
                    </a:solidFill>
                  </a:tcPr>
                </a:tc>
                <a:tc hMerge="1">
                  <a:txBody>
                    <a:bodyPr/>
                    <a:lstStyle/>
                    <a:p>
                      <a:pPr algn="l" fontAlgn="ctr"/>
                      <a:endParaRPr lang="en-US" sz="2500" b="1" u="sng" kern="1200" dirty="0">
                        <a:solidFill>
                          <a:srgbClr val="0D0DB3"/>
                        </a:solidFill>
                        <a:latin typeface="Agency FB" panose="020B0503020202020204" pitchFamily="34" charset="0"/>
                        <a:ea typeface="+mj-ea"/>
                        <a:cs typeface="+mj-cs"/>
                      </a:endParaRPr>
                    </a:p>
                  </a:txBody>
                  <a:tcPr marL="3810" marR="3810" marT="3810" marB="0" anchor="ctr">
                    <a:solidFill>
                      <a:schemeClr val="accent1">
                        <a:tint val="20000"/>
                        <a:alpha val="0"/>
                      </a:schemeClr>
                    </a:solidFill>
                  </a:tcPr>
                </a:tc>
                <a:tc gridSpan="3">
                  <a:txBody>
                    <a:bodyPr/>
                    <a:lstStyle/>
                    <a:p>
                      <a:pPr algn="l" fontAlgn="ctr"/>
                      <a:r>
                        <a:rPr lang="en-US" sz="2500" b="1" u="sng" kern="1200" dirty="0">
                          <a:solidFill>
                            <a:srgbClr val="0D0DB3"/>
                          </a:solidFill>
                          <a:latin typeface="Agency FB" panose="020B0503020202020204" pitchFamily="34" charset="0"/>
                          <a:ea typeface="+mj-ea"/>
                          <a:cs typeface="+mj-cs"/>
                        </a:rPr>
                        <a:t>NON - EMERGENCY</a:t>
                      </a:r>
                    </a:p>
                  </a:txBody>
                  <a:tcPr marL="3810" marR="3810" marT="3810" marB="0" anchor="ctr">
                    <a:solidFill>
                      <a:schemeClr val="accent1">
                        <a:tint val="20000"/>
                        <a:alpha val="0"/>
                      </a:schemeClr>
                    </a:solidFill>
                  </a:tcPr>
                </a:tc>
                <a:tc hMerge="1">
                  <a:txBody>
                    <a:bodyPr/>
                    <a:lstStyle/>
                    <a:p>
                      <a:endParaRPr lang="en-US"/>
                    </a:p>
                  </a:txBody>
                  <a:tcPr/>
                </a:tc>
                <a:tc hMerge="1">
                  <a:txBody>
                    <a:bodyPr/>
                    <a:lstStyle/>
                    <a:p>
                      <a:pPr algn="l" fontAlgn="ctr"/>
                      <a:endParaRPr lang="en-US" sz="1200" b="1" i="0" u="none" strike="noStrike" dirty="0">
                        <a:solidFill>
                          <a:srgbClr val="000000"/>
                        </a:solidFill>
                        <a:effectLst/>
                        <a:latin typeface="Calibri" panose="020F0502020204030204" pitchFamily="34" charset="0"/>
                      </a:endParaRPr>
                    </a:p>
                  </a:txBody>
                  <a:tcPr marL="3810" marR="3810" marT="3810" marB="0" anchor="ctr">
                    <a:solidFill>
                      <a:schemeClr val="accent1">
                        <a:tint val="20000"/>
                        <a:alpha val="0"/>
                      </a:schemeClr>
                    </a:solidFill>
                  </a:tcPr>
                </a:tc>
                <a:extLst>
                  <a:ext uri="{0D108BD9-81ED-4DB2-BD59-A6C34878D82A}">
                    <a16:rowId xmlns:a16="http://schemas.microsoft.com/office/drawing/2014/main" val="676699342"/>
                  </a:ext>
                </a:extLst>
              </a:tr>
              <a:tr h="298991">
                <a:tc gridSpan="2">
                  <a:txBody>
                    <a:bodyPr/>
                    <a:lstStyle/>
                    <a:p>
                      <a:pPr lvl="1" algn="l" fontAlgn="ctr"/>
                      <a:r>
                        <a:rPr lang="en-US" sz="1200" u="none" strike="noStrike" dirty="0">
                          <a:solidFill>
                            <a:srgbClr val="0D0DB3"/>
                          </a:solidFill>
                          <a:effectLst/>
                        </a:rPr>
                        <a:t>911 - FOR ALL EMERGENCY</a:t>
                      </a:r>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hMerge="1">
                  <a:txBody>
                    <a:bodyPr/>
                    <a:lstStyle/>
                    <a:p>
                      <a:pPr lvl="1" algn="l" fontAlgn="ctr"/>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gridSpan="3">
                  <a:txBody>
                    <a:bodyPr/>
                    <a:lstStyle/>
                    <a:p>
                      <a:pPr lvl="1" algn="l" fontAlgn="ctr"/>
                      <a:r>
                        <a:rPr lang="en-US" sz="1200" u="none" strike="noStrike" dirty="0">
                          <a:solidFill>
                            <a:srgbClr val="0D0DB3"/>
                          </a:solidFill>
                          <a:effectLst/>
                        </a:rPr>
                        <a:t>713-465-8323</a:t>
                      </a:r>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hMerge="1">
                  <a:txBody>
                    <a:bodyPr/>
                    <a:lstStyle/>
                    <a:p>
                      <a:endParaRPr lang="en-US"/>
                    </a:p>
                  </a:txBody>
                  <a:tcPr/>
                </a:tc>
                <a:tc hMerge="1">
                  <a:txBody>
                    <a:bodyPr/>
                    <a:lstStyle/>
                    <a:p>
                      <a:pPr algn="l" fontAlgn="ctr"/>
                      <a:endParaRPr lang="en-US" sz="1100" b="0" i="0" u="none" strike="noStrike" dirty="0">
                        <a:solidFill>
                          <a:srgbClr val="000000"/>
                        </a:solidFill>
                        <a:effectLst/>
                        <a:latin typeface="Calibri" panose="020F0502020204030204" pitchFamily="34" charset="0"/>
                      </a:endParaRPr>
                    </a:p>
                  </a:txBody>
                  <a:tcPr marL="3810" marR="3810" marT="3810" marB="0" anchor="ctr">
                    <a:solidFill>
                      <a:schemeClr val="accent1">
                        <a:tint val="20000"/>
                        <a:alpha val="0"/>
                      </a:schemeClr>
                    </a:solidFill>
                  </a:tcPr>
                </a:tc>
                <a:extLst>
                  <a:ext uri="{0D108BD9-81ED-4DB2-BD59-A6C34878D82A}">
                    <a16:rowId xmlns:a16="http://schemas.microsoft.com/office/drawing/2014/main" val="2319118413"/>
                  </a:ext>
                </a:extLst>
              </a:tr>
              <a:tr h="322330">
                <a:tc gridSpan="2">
                  <a:txBody>
                    <a:bodyPr/>
                    <a:lstStyle/>
                    <a:p>
                      <a:pPr marL="457200" marR="0" lvl="1" indent="0" algn="l" defTabSz="914400" rtl="0" eaLnBrk="1" fontAlgn="ctr" latinLnBrk="0" hangingPunct="1">
                        <a:lnSpc>
                          <a:spcPct val="100000"/>
                        </a:lnSpc>
                        <a:spcBef>
                          <a:spcPts val="0"/>
                        </a:spcBef>
                        <a:spcAft>
                          <a:spcPts val="0"/>
                        </a:spcAft>
                        <a:buClrTx/>
                        <a:buSzTx/>
                        <a:buFontTx/>
                        <a:buNone/>
                        <a:tabLst/>
                        <a:defRPr/>
                      </a:pPr>
                      <a:r>
                        <a:rPr lang="en-US" sz="1100" u="none" strike="noStrike" dirty="0">
                          <a:solidFill>
                            <a:srgbClr val="0D0DB3"/>
                          </a:solidFill>
                          <a:effectLst/>
                        </a:rPr>
                        <a:t>988 – NATIONAL SUICIDE &amp; MENTAL HEALTH</a:t>
                      </a:r>
                      <a:endParaRPr lang="en-US" sz="11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hMerge="1">
                  <a:txBody>
                    <a:bodyPr/>
                    <a:lstStyle/>
                    <a:p>
                      <a:pPr marL="457200" marR="0" lvl="1" indent="0" algn="l" defTabSz="914400" rtl="0" eaLnBrk="1" fontAlgn="ctr" latinLnBrk="0" hangingPunct="1">
                        <a:lnSpc>
                          <a:spcPct val="100000"/>
                        </a:lnSpc>
                        <a:spcBef>
                          <a:spcPts val="0"/>
                        </a:spcBef>
                        <a:spcAft>
                          <a:spcPts val="0"/>
                        </a:spcAft>
                        <a:buClrTx/>
                        <a:buSzTx/>
                        <a:buFontTx/>
                        <a:buNone/>
                        <a:tabLst/>
                        <a:defRPr/>
                      </a:pPr>
                      <a:endParaRPr lang="en-US" sz="11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a:txBody>
                    <a:bodyPr/>
                    <a:lstStyle/>
                    <a:p>
                      <a:pPr algn="l" fontAlgn="ctr"/>
                      <a:endParaRPr lang="en-US" sz="11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gridSpan="2">
                  <a:txBody>
                    <a:bodyPr/>
                    <a:lstStyle/>
                    <a:p>
                      <a:pPr algn="l" fontAlgn="ctr"/>
                      <a:endParaRPr lang="en-US" sz="11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hMerge="1">
                  <a:txBody>
                    <a:bodyPr/>
                    <a:lstStyle/>
                    <a:p>
                      <a:pPr algn="l" fontAlgn="ctr"/>
                      <a:endParaRPr lang="en-US" sz="11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extLst>
                  <a:ext uri="{0D108BD9-81ED-4DB2-BD59-A6C34878D82A}">
                    <a16:rowId xmlns:a16="http://schemas.microsoft.com/office/drawing/2014/main" val="2442041833"/>
                  </a:ext>
                </a:extLst>
              </a:tr>
              <a:tr h="0">
                <a:tc gridSpan="2">
                  <a:txBody>
                    <a:bodyPr/>
                    <a:lstStyle/>
                    <a:p>
                      <a:pPr algn="l" fontAlgn="ctr"/>
                      <a:endParaRPr lang="en-US" sz="11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hMerge="1">
                  <a:txBody>
                    <a:bodyPr/>
                    <a:lstStyle/>
                    <a:p>
                      <a:pPr algn="l" fontAlgn="ctr"/>
                      <a:endParaRPr lang="en-US" sz="11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a:txBody>
                    <a:bodyPr/>
                    <a:lstStyle/>
                    <a:p>
                      <a:pPr algn="l" fontAlgn="ctr"/>
                      <a:endParaRPr lang="en-US" sz="11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gridSpan="2">
                  <a:txBody>
                    <a:bodyPr/>
                    <a:lstStyle/>
                    <a:p>
                      <a:pPr algn="l" fontAlgn="ctr"/>
                      <a:endParaRPr lang="en-US" sz="11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hMerge="1">
                  <a:txBody>
                    <a:bodyPr/>
                    <a:lstStyle/>
                    <a:p>
                      <a:pPr algn="l" fontAlgn="ctr"/>
                      <a:endParaRPr lang="en-US" sz="11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extLst>
                  <a:ext uri="{0D108BD9-81ED-4DB2-BD59-A6C34878D82A}">
                    <a16:rowId xmlns:a16="http://schemas.microsoft.com/office/drawing/2014/main" val="1734529278"/>
                  </a:ext>
                </a:extLst>
              </a:tr>
              <a:tr h="429794">
                <a:tc gridSpan="2">
                  <a:txBody>
                    <a:bodyPr/>
                    <a:lstStyle/>
                    <a:p>
                      <a:pPr algn="l" fontAlgn="ctr"/>
                      <a:r>
                        <a:rPr lang="en-US" sz="2500" b="1" u="sng" kern="1200" dirty="0">
                          <a:solidFill>
                            <a:srgbClr val="0D0DB3"/>
                          </a:solidFill>
                          <a:latin typeface="Agency FB" panose="020B0503020202020204" pitchFamily="34" charset="0"/>
                          <a:ea typeface="+mj-ea"/>
                          <a:cs typeface="+mj-cs"/>
                        </a:rPr>
                        <a:t>SPRING VALLEY VILLAGE</a:t>
                      </a:r>
                    </a:p>
                  </a:txBody>
                  <a:tcPr marL="3810" marR="3810" marT="3810" marB="0" anchor="ctr">
                    <a:solidFill>
                      <a:schemeClr val="accent1">
                        <a:tint val="20000"/>
                        <a:alpha val="0"/>
                      </a:schemeClr>
                    </a:solidFill>
                  </a:tcPr>
                </a:tc>
                <a:tc hMerge="1">
                  <a:txBody>
                    <a:bodyPr/>
                    <a:lstStyle/>
                    <a:p>
                      <a:pPr algn="l" fontAlgn="ctr"/>
                      <a:endParaRPr lang="en-US" sz="2500" b="1" u="sng" kern="1200" dirty="0">
                        <a:solidFill>
                          <a:srgbClr val="0D0DB3"/>
                        </a:solidFill>
                        <a:latin typeface="Agency FB" panose="020B0503020202020204" pitchFamily="34" charset="0"/>
                        <a:ea typeface="+mj-ea"/>
                        <a:cs typeface="+mj-cs"/>
                      </a:endParaRPr>
                    </a:p>
                  </a:txBody>
                  <a:tcPr marL="3810" marR="3810" marT="3810" marB="0" anchor="ctr">
                    <a:solidFill>
                      <a:schemeClr val="accent1">
                        <a:tint val="20000"/>
                        <a:alpha val="0"/>
                      </a:schemeClr>
                    </a:solidFill>
                  </a:tcPr>
                </a:tc>
                <a:tc gridSpan="3">
                  <a:txBody>
                    <a:bodyPr/>
                    <a:lstStyle/>
                    <a:p>
                      <a:pPr marL="0" algn="l" defTabSz="914400" rtl="0" eaLnBrk="1" fontAlgn="ctr" latinLnBrk="0" hangingPunct="1"/>
                      <a:r>
                        <a:rPr lang="en-US" sz="2500" b="1" u="sng" kern="1200" dirty="0">
                          <a:solidFill>
                            <a:srgbClr val="0D0DB3"/>
                          </a:solidFill>
                          <a:latin typeface="Agency FB" panose="020B0503020202020204" pitchFamily="34" charset="0"/>
                          <a:ea typeface="+mj-ea"/>
                          <a:cs typeface="+mj-cs"/>
                        </a:rPr>
                        <a:t>VILLAGE FIRE DEPARTMENT</a:t>
                      </a:r>
                    </a:p>
                  </a:txBody>
                  <a:tcPr marL="3810" marR="3810" marT="3810" marB="0" anchor="ctr">
                    <a:solidFill>
                      <a:schemeClr val="accent1">
                        <a:tint val="20000"/>
                        <a:alpha val="0"/>
                      </a:schemeClr>
                    </a:solidFill>
                  </a:tcPr>
                </a:tc>
                <a:tc hMerge="1">
                  <a:txBody>
                    <a:bodyPr/>
                    <a:lstStyle/>
                    <a:p>
                      <a:endParaRPr lang="en-US"/>
                    </a:p>
                  </a:txBody>
                  <a:tcPr/>
                </a:tc>
                <a:tc hMerge="1">
                  <a:txBody>
                    <a:bodyPr/>
                    <a:lstStyle/>
                    <a:p>
                      <a:pPr marL="0" algn="l" defTabSz="914400" rtl="0" eaLnBrk="1" fontAlgn="ctr" latinLnBrk="0" hangingPunct="1"/>
                      <a:endParaRPr lang="en-US" sz="2500" b="1" u="sng" kern="1200" dirty="0">
                        <a:solidFill>
                          <a:srgbClr val="0D0DB3"/>
                        </a:solidFill>
                        <a:latin typeface="Agency FB" panose="020B0503020202020204" pitchFamily="34" charset="0"/>
                        <a:ea typeface="+mj-ea"/>
                        <a:cs typeface="+mj-cs"/>
                      </a:endParaRPr>
                    </a:p>
                  </a:txBody>
                  <a:tcPr marL="3810" marR="3810" marT="3810" marB="0" anchor="ctr">
                    <a:solidFill>
                      <a:schemeClr val="accent1">
                        <a:tint val="20000"/>
                        <a:alpha val="0"/>
                      </a:schemeClr>
                    </a:solidFill>
                  </a:tcPr>
                </a:tc>
                <a:extLst>
                  <a:ext uri="{0D108BD9-81ED-4DB2-BD59-A6C34878D82A}">
                    <a16:rowId xmlns:a16="http://schemas.microsoft.com/office/drawing/2014/main" val="3213473143"/>
                  </a:ext>
                </a:extLst>
              </a:tr>
              <a:tr h="369717">
                <a:tc>
                  <a:txBody>
                    <a:bodyPr/>
                    <a:lstStyle/>
                    <a:p>
                      <a:pPr lvl="1" algn="l" fontAlgn="b"/>
                      <a:r>
                        <a:rPr lang="en-US" sz="1200" kern="1200" dirty="0">
                          <a:solidFill>
                            <a:srgbClr val="0D0DB3"/>
                          </a:solidFill>
                          <a:effectLst/>
                          <a:latin typeface="+mn-lt"/>
                          <a:ea typeface="+mn-ea"/>
                          <a:cs typeface="+mn-cs"/>
                        </a:rPr>
                        <a:t>SPRING VALLEY - CITY HALL</a:t>
                      </a:r>
                    </a:p>
                  </a:txBody>
                  <a:tcPr marL="3810" marR="3810" marT="3810" marB="0" anchor="ctr">
                    <a:solidFill>
                      <a:schemeClr val="accent1">
                        <a:tint val="20000"/>
                        <a:alpha val="0"/>
                      </a:schemeClr>
                    </a:solidFill>
                  </a:tcPr>
                </a:tc>
                <a:tc>
                  <a:txBody>
                    <a:bodyPr/>
                    <a:lstStyle/>
                    <a:p>
                      <a:pPr lvl="0" algn="l" fontAlgn="b"/>
                      <a:r>
                        <a:rPr lang="en-US" sz="1200" kern="1200">
                          <a:solidFill>
                            <a:srgbClr val="0D0DB3"/>
                          </a:solidFill>
                          <a:effectLst/>
                          <a:latin typeface="+mn-lt"/>
                          <a:ea typeface="+mn-ea"/>
                          <a:cs typeface="+mn-cs"/>
                        </a:rPr>
                        <a:t>713-465-8308</a:t>
                      </a:r>
                      <a:endParaRPr lang="en-US" sz="1200" kern="1200" dirty="0">
                        <a:solidFill>
                          <a:srgbClr val="0D0DB3"/>
                        </a:solidFill>
                        <a:effectLst/>
                        <a:latin typeface="+mn-lt"/>
                        <a:ea typeface="+mn-ea"/>
                        <a:cs typeface="+mn-cs"/>
                      </a:endParaRPr>
                    </a:p>
                  </a:txBody>
                  <a:tcPr marL="3810" marR="3810" marT="3810" marB="0" anchor="ctr">
                    <a:solidFill>
                      <a:schemeClr val="accent1">
                        <a:tint val="20000"/>
                        <a:alpha val="0"/>
                      </a:schemeClr>
                    </a:solidFill>
                  </a:tcPr>
                </a:tc>
                <a:tc gridSpan="2">
                  <a:txBody>
                    <a:bodyPr/>
                    <a:lstStyle/>
                    <a:p>
                      <a:pPr lvl="1" algn="l" fontAlgn="ctr"/>
                      <a:r>
                        <a:rPr lang="en-US" sz="1200" u="none" strike="noStrike" dirty="0">
                          <a:solidFill>
                            <a:srgbClr val="0D0DB3"/>
                          </a:solidFill>
                          <a:effectLst/>
                        </a:rPr>
                        <a:t>VILLAGE FIRE DEPARTMENT</a:t>
                      </a:r>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hMerge="1">
                  <a:txBody>
                    <a:bodyPr/>
                    <a:lstStyle/>
                    <a:p>
                      <a:pPr lvl="1" algn="l" fontAlgn="ctr"/>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a:txBody>
                    <a:bodyPr/>
                    <a:lstStyle/>
                    <a:p>
                      <a:pPr lvl="0" algn="l" fontAlgn="ctr"/>
                      <a:r>
                        <a:rPr lang="en-US" sz="1200" u="none" strike="noStrike" dirty="0">
                          <a:solidFill>
                            <a:srgbClr val="0D0DB3"/>
                          </a:solidFill>
                          <a:effectLst/>
                        </a:rPr>
                        <a:t>713-465-2323</a:t>
                      </a:r>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extLst>
                  <a:ext uri="{0D108BD9-81ED-4DB2-BD59-A6C34878D82A}">
                    <a16:rowId xmlns:a16="http://schemas.microsoft.com/office/drawing/2014/main" val="1826865085"/>
                  </a:ext>
                </a:extLst>
              </a:tr>
              <a:tr h="301658">
                <a:tc>
                  <a:txBody>
                    <a:bodyPr/>
                    <a:lstStyle/>
                    <a:p>
                      <a:pPr lvl="1" algn="l" fontAlgn="b"/>
                      <a:r>
                        <a:rPr lang="en-US" sz="1200" kern="1200" dirty="0">
                          <a:solidFill>
                            <a:srgbClr val="0D0DB3"/>
                          </a:solidFill>
                          <a:effectLst/>
                          <a:latin typeface="+mn-lt"/>
                          <a:ea typeface="+mn-ea"/>
                          <a:cs typeface="+mn-cs"/>
                        </a:rPr>
                        <a:t>SPRING VALLEY - PD</a:t>
                      </a:r>
                    </a:p>
                  </a:txBody>
                  <a:tcPr marL="3810" marR="3810" marT="3810" marB="0" anchor="ctr">
                    <a:solidFill>
                      <a:schemeClr val="accent1">
                        <a:tint val="20000"/>
                        <a:alpha val="0"/>
                      </a:schemeClr>
                    </a:solidFill>
                  </a:tcPr>
                </a:tc>
                <a:tc>
                  <a:txBody>
                    <a:bodyPr/>
                    <a:lstStyle/>
                    <a:p>
                      <a:pPr lvl="0" algn="l" fontAlgn="b"/>
                      <a:r>
                        <a:rPr lang="en-US" sz="1200" kern="1200">
                          <a:solidFill>
                            <a:srgbClr val="0D0DB3"/>
                          </a:solidFill>
                          <a:effectLst/>
                          <a:latin typeface="+mn-lt"/>
                          <a:ea typeface="+mn-ea"/>
                          <a:cs typeface="+mn-cs"/>
                        </a:rPr>
                        <a:t>713-465-8323</a:t>
                      </a:r>
                      <a:endParaRPr lang="en-US" sz="1200" kern="1200" dirty="0">
                        <a:solidFill>
                          <a:srgbClr val="0D0DB3"/>
                        </a:solidFill>
                        <a:effectLst/>
                        <a:latin typeface="+mn-lt"/>
                        <a:ea typeface="+mn-ea"/>
                        <a:cs typeface="+mn-cs"/>
                      </a:endParaRPr>
                    </a:p>
                  </a:txBody>
                  <a:tcPr marL="3810" marR="3810" marT="3810" marB="0" anchor="ctr">
                    <a:solidFill>
                      <a:schemeClr val="accent1">
                        <a:tint val="20000"/>
                        <a:alpha val="0"/>
                      </a:schemeClr>
                    </a:solidFill>
                  </a:tcPr>
                </a:tc>
                <a:tc gridSpan="2">
                  <a:txBody>
                    <a:bodyPr/>
                    <a:lstStyle/>
                    <a:p>
                      <a:pPr lvl="1" algn="l" fontAlgn="ctr"/>
                      <a:r>
                        <a:rPr lang="en-US" sz="1200" u="none" strike="noStrike" dirty="0">
                          <a:solidFill>
                            <a:srgbClr val="0D0DB3"/>
                          </a:solidFill>
                          <a:effectLst/>
                        </a:rPr>
                        <a:t>VFD - NON-EMERGENCY </a:t>
                      </a:r>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hMerge="1">
                  <a:txBody>
                    <a:bodyPr/>
                    <a:lstStyle/>
                    <a:p>
                      <a:pPr lvl="1" algn="l" fontAlgn="ctr"/>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a:txBody>
                    <a:bodyPr/>
                    <a:lstStyle/>
                    <a:p>
                      <a:pPr lvl="0" algn="l" fontAlgn="ctr"/>
                      <a:r>
                        <a:rPr lang="en-US" sz="1200" u="none" strike="noStrike" dirty="0">
                          <a:solidFill>
                            <a:srgbClr val="0D0DB3"/>
                          </a:solidFill>
                          <a:effectLst/>
                        </a:rPr>
                        <a:t>713-468-7941</a:t>
                      </a:r>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extLst>
                  <a:ext uri="{0D108BD9-81ED-4DB2-BD59-A6C34878D82A}">
                    <a16:rowId xmlns:a16="http://schemas.microsoft.com/office/drawing/2014/main" val="2266979836"/>
                  </a:ext>
                </a:extLst>
              </a:tr>
              <a:tr h="334676">
                <a:tc>
                  <a:txBody>
                    <a:bodyPr/>
                    <a:lstStyle/>
                    <a:p>
                      <a:pPr lvl="1" algn="l" fontAlgn="b"/>
                      <a:r>
                        <a:rPr lang="en-US" sz="1200" kern="1200" dirty="0">
                          <a:solidFill>
                            <a:srgbClr val="0D0DB3"/>
                          </a:solidFill>
                          <a:effectLst/>
                          <a:latin typeface="+mn-lt"/>
                          <a:ea typeface="+mn-ea"/>
                          <a:cs typeface="+mn-cs"/>
                        </a:rPr>
                        <a:t>SPRING VALLEY - PD FAX</a:t>
                      </a:r>
                    </a:p>
                  </a:txBody>
                  <a:tcPr marL="3810" marR="3810" marT="3810" marB="0" anchor="ctr">
                    <a:solidFill>
                      <a:schemeClr val="accent1">
                        <a:tint val="20000"/>
                        <a:alpha val="0"/>
                      </a:schemeClr>
                    </a:solidFill>
                  </a:tcPr>
                </a:tc>
                <a:tc>
                  <a:txBody>
                    <a:bodyPr/>
                    <a:lstStyle/>
                    <a:p>
                      <a:pPr lvl="0" algn="l" fontAlgn="b"/>
                      <a:r>
                        <a:rPr lang="en-US" sz="1200" kern="1200">
                          <a:solidFill>
                            <a:srgbClr val="0D0DB3"/>
                          </a:solidFill>
                          <a:effectLst/>
                          <a:latin typeface="+mn-lt"/>
                          <a:ea typeface="+mn-ea"/>
                          <a:cs typeface="+mn-cs"/>
                        </a:rPr>
                        <a:t>713-465-3135</a:t>
                      </a:r>
                      <a:endParaRPr lang="en-US" sz="1200" kern="1200" dirty="0">
                        <a:solidFill>
                          <a:srgbClr val="0D0DB3"/>
                        </a:solidFill>
                        <a:effectLst/>
                        <a:latin typeface="+mn-lt"/>
                        <a:ea typeface="+mn-ea"/>
                        <a:cs typeface="+mn-cs"/>
                      </a:endParaRPr>
                    </a:p>
                  </a:txBody>
                  <a:tcPr marL="3810" marR="3810" marT="3810" marB="0" anchor="ctr">
                    <a:solidFill>
                      <a:schemeClr val="accent1">
                        <a:tint val="20000"/>
                        <a:alpha val="0"/>
                      </a:schemeClr>
                    </a:solidFill>
                  </a:tcPr>
                </a:tc>
                <a:tc gridSpan="3">
                  <a:txBody>
                    <a:bodyPr/>
                    <a:lstStyle/>
                    <a:p>
                      <a:endParaRPr lang="en-US" dirty="0"/>
                    </a:p>
                  </a:txBody>
                  <a:tcPr marL="3810" marR="3810" marT="3810" marB="0" anchor="ctr">
                    <a:solidFill>
                      <a:schemeClr val="accent1">
                        <a:tint val="20000"/>
                        <a:alpha val="0"/>
                      </a:schemeClr>
                    </a:solidFill>
                  </a:tcPr>
                </a:tc>
                <a:tc hMerge="1">
                  <a:txBody>
                    <a:bodyPr/>
                    <a:lstStyle/>
                    <a:p>
                      <a:endParaRPr lang="en-US"/>
                    </a:p>
                  </a:txBody>
                  <a:tcPr/>
                </a:tc>
                <a:tc hMerge="1">
                  <a:txBody>
                    <a:bodyPr/>
                    <a:lstStyle/>
                    <a:p>
                      <a:pPr marL="0" algn="l" defTabSz="914400" rtl="0" eaLnBrk="1" fontAlgn="ctr" latinLnBrk="0" hangingPunct="1"/>
                      <a:endParaRPr lang="en-US" sz="2500" b="1" u="sng" kern="1200" dirty="0">
                        <a:solidFill>
                          <a:srgbClr val="0D0DB3"/>
                        </a:solidFill>
                        <a:latin typeface="Agency FB" panose="020B0503020202020204" pitchFamily="34" charset="0"/>
                        <a:ea typeface="+mj-ea"/>
                        <a:cs typeface="+mj-cs"/>
                      </a:endParaRPr>
                    </a:p>
                  </a:txBody>
                  <a:tcPr marL="3810" marR="3810" marT="3810" marB="0" anchor="ctr">
                    <a:solidFill>
                      <a:schemeClr val="accent1">
                        <a:tint val="20000"/>
                        <a:alpha val="0"/>
                      </a:schemeClr>
                    </a:solidFill>
                  </a:tcPr>
                </a:tc>
                <a:extLst>
                  <a:ext uri="{0D108BD9-81ED-4DB2-BD59-A6C34878D82A}">
                    <a16:rowId xmlns:a16="http://schemas.microsoft.com/office/drawing/2014/main" val="3406344103"/>
                  </a:ext>
                </a:extLst>
              </a:tr>
              <a:tr h="339365">
                <a:tc>
                  <a:txBody>
                    <a:bodyPr/>
                    <a:lstStyle/>
                    <a:p>
                      <a:pPr lvl="1" algn="l" fontAlgn="b"/>
                      <a:r>
                        <a:rPr lang="en-US" sz="1200" kern="1200" dirty="0">
                          <a:solidFill>
                            <a:srgbClr val="0D0DB3"/>
                          </a:solidFill>
                          <a:effectLst/>
                          <a:latin typeface="+mn-lt"/>
                          <a:ea typeface="+mn-ea"/>
                          <a:cs typeface="+mn-cs"/>
                        </a:rPr>
                        <a:t>SPRING VALLEY - COURT</a:t>
                      </a:r>
                    </a:p>
                  </a:txBody>
                  <a:tcPr marL="3810" marR="3810" marT="3810" marB="0" anchor="ctr">
                    <a:solidFill>
                      <a:schemeClr val="accent1">
                        <a:tint val="20000"/>
                        <a:alpha val="0"/>
                      </a:schemeClr>
                    </a:solidFill>
                  </a:tcPr>
                </a:tc>
                <a:tc>
                  <a:txBody>
                    <a:bodyPr/>
                    <a:lstStyle/>
                    <a:p>
                      <a:pPr lvl="0" algn="l" fontAlgn="b"/>
                      <a:r>
                        <a:rPr lang="en-US" sz="1200" kern="1200">
                          <a:solidFill>
                            <a:srgbClr val="0D0DB3"/>
                          </a:solidFill>
                          <a:effectLst/>
                          <a:latin typeface="+mn-lt"/>
                          <a:ea typeface="+mn-ea"/>
                          <a:cs typeface="+mn-cs"/>
                        </a:rPr>
                        <a:t>713-465-0333</a:t>
                      </a:r>
                      <a:endParaRPr lang="en-US" sz="1200" kern="1200" dirty="0">
                        <a:solidFill>
                          <a:srgbClr val="0D0DB3"/>
                        </a:solidFill>
                        <a:effectLst/>
                        <a:latin typeface="+mn-lt"/>
                        <a:ea typeface="+mn-ea"/>
                        <a:cs typeface="+mn-cs"/>
                      </a:endParaRPr>
                    </a:p>
                  </a:txBody>
                  <a:tcPr marL="3810" marR="3810" marT="3810" marB="0" anchor="ctr">
                    <a:solidFill>
                      <a:schemeClr val="accent1">
                        <a:tint val="20000"/>
                        <a:alpha val="0"/>
                      </a:schemeClr>
                    </a:solidFill>
                  </a:tcPr>
                </a:tc>
                <a:tc>
                  <a:txBody>
                    <a:bodyPr/>
                    <a:lstStyle/>
                    <a:p>
                      <a:endParaRPr lang="en-US" dirty="0"/>
                    </a:p>
                  </a:txBody>
                  <a:tcPr marL="3810" marR="3810" marT="3810" marB="0" anchor="ctr">
                    <a:solidFill>
                      <a:srgbClr val="0066FF">
                        <a:alpha val="0"/>
                      </a:srgbClr>
                    </a:solidFill>
                  </a:tcPr>
                </a:tc>
                <a:tc gridSpan="2">
                  <a:txBody>
                    <a:bodyPr/>
                    <a:lstStyle/>
                    <a:p>
                      <a:endParaRPr lang="en-US" dirty="0"/>
                    </a:p>
                  </a:txBody>
                  <a:tcPr marL="3810" marR="3810" marT="3810" marB="0" anchor="ctr">
                    <a:solidFill>
                      <a:schemeClr val="accent1">
                        <a:tint val="20000"/>
                        <a:alpha val="0"/>
                      </a:schemeClr>
                    </a:solidFill>
                  </a:tcPr>
                </a:tc>
                <a:tc hMerge="1">
                  <a:txBody>
                    <a:bodyPr/>
                    <a:lstStyle/>
                    <a:p>
                      <a:endParaRPr lang="en-US" dirty="0"/>
                    </a:p>
                  </a:txBody>
                  <a:tcPr marL="3810" marR="3810" marT="3810" marB="0" anchor="ctr">
                    <a:solidFill>
                      <a:schemeClr val="accent1">
                        <a:tint val="20000"/>
                        <a:alpha val="0"/>
                      </a:schemeClr>
                    </a:solidFill>
                  </a:tcPr>
                </a:tc>
                <a:extLst>
                  <a:ext uri="{0D108BD9-81ED-4DB2-BD59-A6C34878D82A}">
                    <a16:rowId xmlns:a16="http://schemas.microsoft.com/office/drawing/2014/main" val="1495691902"/>
                  </a:ext>
                </a:extLst>
              </a:tr>
              <a:tr h="102102">
                <a:tc>
                  <a:txBody>
                    <a:bodyPr/>
                    <a:lstStyle/>
                    <a:p>
                      <a:pPr algn="l" fontAlgn="b"/>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a:txBody>
                    <a:bodyPr/>
                    <a:lstStyle/>
                    <a:p>
                      <a:pPr algn="l" fontAlgn="b"/>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a:txBody>
                    <a:bodyPr/>
                    <a:lstStyle/>
                    <a:p>
                      <a:endParaRPr lang="en-US" dirty="0"/>
                    </a:p>
                  </a:txBody>
                  <a:tcPr marL="3810" marR="3810" marT="3810" marB="0" anchor="ctr">
                    <a:solidFill>
                      <a:schemeClr val="accent1">
                        <a:tint val="20000"/>
                        <a:alpha val="0"/>
                      </a:schemeClr>
                    </a:solidFill>
                  </a:tcPr>
                </a:tc>
                <a:tc gridSpan="2">
                  <a:txBody>
                    <a:bodyPr/>
                    <a:lstStyle/>
                    <a:p>
                      <a:endParaRPr lang="en-US"/>
                    </a:p>
                  </a:txBody>
                  <a:tcPr marL="3810" marR="3810" marT="3810" marB="0" anchor="ctr">
                    <a:solidFill>
                      <a:schemeClr val="accent1">
                        <a:tint val="20000"/>
                        <a:alpha val="0"/>
                      </a:schemeClr>
                    </a:solidFill>
                  </a:tcPr>
                </a:tc>
                <a:tc hMerge="1">
                  <a:txBody>
                    <a:bodyPr/>
                    <a:lstStyle/>
                    <a:p>
                      <a:endParaRPr lang="en-US" dirty="0"/>
                    </a:p>
                  </a:txBody>
                  <a:tcPr marL="3810" marR="3810" marT="3810" marB="0" anchor="ctr">
                    <a:solidFill>
                      <a:schemeClr val="accent1">
                        <a:tint val="20000"/>
                        <a:alpha val="0"/>
                      </a:schemeClr>
                    </a:solidFill>
                  </a:tcPr>
                </a:tc>
                <a:extLst>
                  <a:ext uri="{0D108BD9-81ED-4DB2-BD59-A6C34878D82A}">
                    <a16:rowId xmlns:a16="http://schemas.microsoft.com/office/drawing/2014/main" val="2569277803"/>
                  </a:ext>
                </a:extLst>
              </a:tr>
              <a:tr h="234256">
                <a:tc gridSpan="2">
                  <a:txBody>
                    <a:bodyPr/>
                    <a:lstStyle/>
                    <a:p>
                      <a:pPr algn="l" fontAlgn="ctr"/>
                      <a:r>
                        <a:rPr lang="en-US" sz="2500" b="1" u="sng" kern="1200">
                          <a:solidFill>
                            <a:srgbClr val="0D0DB3"/>
                          </a:solidFill>
                          <a:latin typeface="Agency FB" panose="020B0503020202020204" pitchFamily="34" charset="0"/>
                          <a:ea typeface="+mj-ea"/>
                          <a:cs typeface="+mj-cs"/>
                        </a:rPr>
                        <a:t>HILSHIRE </a:t>
                      </a:r>
                      <a:r>
                        <a:rPr lang="en-US" sz="2500" b="1" u="sng" kern="1200" dirty="0">
                          <a:solidFill>
                            <a:srgbClr val="0D0DB3"/>
                          </a:solidFill>
                          <a:latin typeface="Agency FB" panose="020B0503020202020204" pitchFamily="34" charset="0"/>
                          <a:ea typeface="+mj-ea"/>
                          <a:cs typeface="+mj-cs"/>
                        </a:rPr>
                        <a:t>VILLAGE</a:t>
                      </a:r>
                    </a:p>
                  </a:txBody>
                  <a:tcPr marL="3810" marR="3810" marT="3810" marB="0" anchor="ctr">
                    <a:solidFill>
                      <a:schemeClr val="accent1">
                        <a:tint val="20000"/>
                        <a:alpha val="0"/>
                      </a:schemeClr>
                    </a:solidFill>
                  </a:tcPr>
                </a:tc>
                <a:tc hMerge="1">
                  <a:txBody>
                    <a:bodyPr/>
                    <a:lstStyle/>
                    <a:p>
                      <a:pPr algn="l" fontAlgn="ctr"/>
                      <a:endParaRPr lang="en-US" sz="2500" b="1" u="sng" kern="1200" dirty="0">
                        <a:solidFill>
                          <a:srgbClr val="0D0DB3"/>
                        </a:solidFill>
                        <a:latin typeface="Agency FB" panose="020B0503020202020204" pitchFamily="34" charset="0"/>
                        <a:ea typeface="+mj-ea"/>
                        <a:cs typeface="+mj-cs"/>
                      </a:endParaRPr>
                    </a:p>
                  </a:txBody>
                  <a:tcPr marL="3810" marR="3810" marT="3810" marB="0" anchor="ctr">
                    <a:solidFill>
                      <a:schemeClr val="accent1">
                        <a:tint val="20000"/>
                        <a:alpha val="0"/>
                      </a:schemeClr>
                    </a:solidFill>
                  </a:tcPr>
                </a:tc>
                <a:tc>
                  <a:txBody>
                    <a:bodyPr/>
                    <a:lstStyle/>
                    <a:p>
                      <a:pPr algn="l" fontAlgn="b"/>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gridSpan="2">
                  <a:txBody>
                    <a:bodyPr/>
                    <a:lstStyle/>
                    <a:p>
                      <a:pPr algn="l" fontAlgn="b"/>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hMerge="1">
                  <a:txBody>
                    <a:bodyPr/>
                    <a:lstStyle/>
                    <a:p>
                      <a:pPr algn="l" fontAlgn="b"/>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extLst>
                  <a:ext uri="{0D108BD9-81ED-4DB2-BD59-A6C34878D82A}">
                    <a16:rowId xmlns:a16="http://schemas.microsoft.com/office/drawing/2014/main" val="3970517154"/>
                  </a:ext>
                </a:extLst>
              </a:tr>
              <a:tr h="355155">
                <a:tc>
                  <a:txBody>
                    <a:bodyPr/>
                    <a:lstStyle/>
                    <a:p>
                      <a:pPr lvl="1" algn="l" fontAlgn="ctr"/>
                      <a:r>
                        <a:rPr lang="en-US" sz="1200" u="none" strike="noStrike">
                          <a:solidFill>
                            <a:srgbClr val="0D0DB3"/>
                          </a:solidFill>
                          <a:effectLst/>
                        </a:rPr>
                        <a:t>HILSHIRE </a:t>
                      </a:r>
                      <a:r>
                        <a:rPr lang="en-US" sz="1200" u="none" strike="noStrike" dirty="0">
                          <a:solidFill>
                            <a:srgbClr val="0D0DB3"/>
                          </a:solidFill>
                          <a:effectLst/>
                        </a:rPr>
                        <a:t>VILLAGE – CITY HALL</a:t>
                      </a:r>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a:txBody>
                    <a:bodyPr/>
                    <a:lstStyle/>
                    <a:p>
                      <a:pPr lvl="0" algn="l" fontAlgn="ctr"/>
                      <a:r>
                        <a:rPr lang="en-US" sz="1200" b="0" i="0" u="none" strike="noStrike" dirty="0">
                          <a:solidFill>
                            <a:srgbClr val="0D0DB3"/>
                          </a:solidFill>
                          <a:effectLst/>
                          <a:latin typeface="Calibri" panose="020F0502020204030204" pitchFamily="34" charset="0"/>
                        </a:rPr>
                        <a:t>713-973-1779</a:t>
                      </a:r>
                    </a:p>
                  </a:txBody>
                  <a:tcPr marL="3810" marR="3810" marT="3810" marB="0" anchor="ctr">
                    <a:solidFill>
                      <a:schemeClr val="accent1">
                        <a:tint val="20000"/>
                        <a:alpha val="0"/>
                      </a:schemeClr>
                    </a:solidFill>
                  </a:tcPr>
                </a:tc>
                <a:tc>
                  <a:txBody>
                    <a:bodyPr/>
                    <a:lstStyle/>
                    <a:p>
                      <a:pPr algn="l" fontAlgn="b"/>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gridSpan="2">
                  <a:txBody>
                    <a:bodyPr/>
                    <a:lstStyle/>
                    <a:p>
                      <a:pPr algn="l" fontAlgn="b"/>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tc hMerge="1">
                  <a:txBody>
                    <a:bodyPr/>
                    <a:lstStyle/>
                    <a:p>
                      <a:pPr algn="l" fontAlgn="b"/>
                      <a:endParaRPr lang="en-US" sz="1200" b="0" i="0" u="none" strike="noStrike" dirty="0">
                        <a:solidFill>
                          <a:srgbClr val="0D0DB3"/>
                        </a:solidFill>
                        <a:effectLst/>
                        <a:latin typeface="Calibri" panose="020F0502020204030204" pitchFamily="34" charset="0"/>
                      </a:endParaRPr>
                    </a:p>
                  </a:txBody>
                  <a:tcPr marL="3810" marR="3810" marT="3810" marB="0" anchor="ctr">
                    <a:solidFill>
                      <a:schemeClr val="accent1">
                        <a:tint val="20000"/>
                        <a:alpha val="0"/>
                      </a:schemeClr>
                    </a:solidFill>
                  </a:tcPr>
                </a:tc>
                <a:extLst>
                  <a:ext uri="{0D108BD9-81ED-4DB2-BD59-A6C34878D82A}">
                    <a16:rowId xmlns:a16="http://schemas.microsoft.com/office/drawing/2014/main" val="472825269"/>
                  </a:ext>
                </a:extLst>
              </a:tr>
            </a:tbl>
          </a:graphicData>
        </a:graphic>
      </p:graphicFrame>
      <p:sp>
        <p:nvSpPr>
          <p:cNvPr id="12" name="Title 1">
            <a:extLst>
              <a:ext uri="{FF2B5EF4-FFF2-40B4-BE49-F238E27FC236}">
                <a16:creationId xmlns:a16="http://schemas.microsoft.com/office/drawing/2014/main" id="{0A2F2A78-6E9B-4996-9FCC-5D2758BAC0DF}"/>
              </a:ext>
            </a:extLst>
          </p:cNvPr>
          <p:cNvSpPr txBox="1">
            <a:spLocks/>
          </p:cNvSpPr>
          <p:nvPr/>
        </p:nvSpPr>
        <p:spPr>
          <a:xfrm>
            <a:off x="0" y="179173"/>
            <a:ext cx="7866845" cy="92754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800" b="1" dirty="0">
                <a:solidFill>
                  <a:srgbClr val="0D0DB3"/>
                </a:solidFill>
                <a:latin typeface="Agency FB" panose="020B0503020202020204" pitchFamily="34" charset="0"/>
              </a:rPr>
              <a:t>IMPORTANT NUMBERS AT A GLANCE</a:t>
            </a:r>
            <a:endParaRPr lang="en-US" sz="4800" dirty="0">
              <a:solidFill>
                <a:srgbClr val="0D0DB3"/>
              </a:solidFill>
            </a:endParaRPr>
          </a:p>
        </p:txBody>
      </p:sp>
      <p:sp>
        <p:nvSpPr>
          <p:cNvPr id="11" name="TextBox 10">
            <a:extLst>
              <a:ext uri="{FF2B5EF4-FFF2-40B4-BE49-F238E27FC236}">
                <a16:creationId xmlns:a16="http://schemas.microsoft.com/office/drawing/2014/main" id="{CDFC3B07-72B7-45F4-88C8-087AD179AD07}"/>
              </a:ext>
            </a:extLst>
          </p:cNvPr>
          <p:cNvSpPr txBox="1"/>
          <p:nvPr/>
        </p:nvSpPr>
        <p:spPr>
          <a:xfrm>
            <a:off x="0" y="6488668"/>
            <a:ext cx="12192000" cy="338554"/>
          </a:xfrm>
          <a:prstGeom prst="rect">
            <a:avLst/>
          </a:prstGeom>
          <a:noFill/>
        </p:spPr>
        <p:txBody>
          <a:bodyPr wrap="square" rtlCol="0">
            <a:spAutoFit/>
          </a:bodyPr>
          <a:lstStyle/>
          <a:p>
            <a:pPr algn="ctr">
              <a:spcAft>
                <a:spcPts val="600"/>
              </a:spcAft>
            </a:pPr>
            <a:r>
              <a:rPr lang="en-US" sz="1600" b="1" dirty="0">
                <a:solidFill>
                  <a:srgbClr val="0D0DB3"/>
                </a:solidFill>
                <a:latin typeface="Bahnschrift SemiCondensed" panose="020B0502040204020203" pitchFamily="34" charset="0"/>
                <a:cs typeface="Arial" panose="020B0604020202020204" pitchFamily="34" charset="0"/>
              </a:rPr>
              <a:t>1025 CAMPBELL ROAD, HOUSTON, TX 77055 / PHONE: 713-465-8323 / EMAIL: DISPATCH@SPRINGVALLEYTX.COM</a:t>
            </a:r>
          </a:p>
        </p:txBody>
      </p:sp>
      <p:pic>
        <p:nvPicPr>
          <p:cNvPr id="8" name="Picture 7" descr="Logo&#10;&#10;Description automatically generated">
            <a:extLst>
              <a:ext uri="{FF2B5EF4-FFF2-40B4-BE49-F238E27FC236}">
                <a16:creationId xmlns:a16="http://schemas.microsoft.com/office/drawing/2014/main" id="{64D4F247-04AA-418D-ADF1-A30C46736041}"/>
              </a:ext>
            </a:extLst>
          </p:cNvPr>
          <p:cNvPicPr>
            <a:picLocks noChangeAspect="1"/>
          </p:cNvPicPr>
          <p:nvPr/>
        </p:nvPicPr>
        <p:blipFill rotWithShape="1">
          <a:blip r:embed="rId2">
            <a:extLst>
              <a:ext uri="{28A0092B-C50C-407E-A947-70E740481C1C}">
                <a14:useLocalDpi xmlns:a14="http://schemas.microsoft.com/office/drawing/2010/main" val="0"/>
              </a:ext>
            </a:extLst>
          </a:blip>
          <a:srcRect l="23910" t="18362" r="23914" b="18362"/>
          <a:stretch/>
        </p:blipFill>
        <p:spPr>
          <a:xfrm>
            <a:off x="9789211" y="325368"/>
            <a:ext cx="2205559" cy="2665050"/>
          </a:xfrm>
          <a:prstGeom prst="rect">
            <a:avLst/>
          </a:prstGeom>
        </p:spPr>
      </p:pic>
      <p:sp>
        <p:nvSpPr>
          <p:cNvPr id="9" name="TextBox 8">
            <a:extLst>
              <a:ext uri="{FF2B5EF4-FFF2-40B4-BE49-F238E27FC236}">
                <a16:creationId xmlns:a16="http://schemas.microsoft.com/office/drawing/2014/main" id="{0DEA87C5-D75F-4441-A3B5-0A468EC60079}"/>
              </a:ext>
            </a:extLst>
          </p:cNvPr>
          <p:cNvSpPr txBox="1"/>
          <p:nvPr/>
        </p:nvSpPr>
        <p:spPr>
          <a:xfrm>
            <a:off x="9742062" y="3136612"/>
            <a:ext cx="2299855" cy="584775"/>
          </a:xfrm>
          <a:prstGeom prst="rect">
            <a:avLst/>
          </a:prstGeom>
          <a:noFill/>
        </p:spPr>
        <p:txBody>
          <a:bodyPr wrap="square">
            <a:spAutoFit/>
          </a:bodyPr>
          <a:lstStyle/>
          <a:p>
            <a:pPr algn="ctr"/>
            <a:r>
              <a:rPr lang="en-US" sz="1600" b="1" dirty="0">
                <a:ln w="0">
                  <a:solidFill>
                    <a:schemeClr val="tx1">
                      <a:alpha val="61000"/>
                    </a:schemeClr>
                  </a:solidFill>
                </a:ln>
                <a:solidFill>
                  <a:srgbClr val="0D0DB3"/>
                </a:solidFill>
                <a:latin typeface="Britannic Bold" panose="020B0903060703020204" pitchFamily="34" charset="0"/>
                <a:cs typeface="Aharoni" panose="02010803020104030203" pitchFamily="2" charset="-79"/>
              </a:rPr>
              <a:t>COMMUNITY MATTERS.</a:t>
            </a:r>
          </a:p>
          <a:p>
            <a:pPr algn="ctr"/>
            <a:r>
              <a:rPr lang="en-US" sz="1600" b="1" dirty="0">
                <a:ln w="0">
                  <a:solidFill>
                    <a:schemeClr val="tx1">
                      <a:alpha val="61000"/>
                    </a:schemeClr>
                  </a:solidFill>
                </a:ln>
                <a:solidFill>
                  <a:srgbClr val="0D0DB3"/>
                </a:solidFill>
                <a:latin typeface="Britannic Bold" panose="020B0903060703020204" pitchFamily="34" charset="0"/>
                <a:cs typeface="Aharoni" panose="02010803020104030203" pitchFamily="2" charset="-79"/>
              </a:rPr>
              <a:t>  WE ARE A TEAM.</a:t>
            </a:r>
          </a:p>
        </p:txBody>
      </p:sp>
    </p:spTree>
    <p:extLst>
      <p:ext uri="{BB962C8B-B14F-4D97-AF65-F5344CB8AC3E}">
        <p14:creationId xmlns:p14="http://schemas.microsoft.com/office/powerpoint/2010/main" val="3868625686"/>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1000">
              <a:schemeClr val="accent1">
                <a:lumMod val="5000"/>
                <a:lumOff val="95000"/>
              </a:schemeClr>
            </a:gs>
            <a:gs pos="100000">
              <a:srgbClr val="0D0DB3"/>
            </a:gs>
            <a:gs pos="83000">
              <a:schemeClr val="accent1">
                <a:lumMod val="45000"/>
                <a:lumOff val="55000"/>
              </a:schemeClr>
            </a:gs>
            <a:gs pos="100000">
              <a:schemeClr val="accent1">
                <a:lumMod val="30000"/>
                <a:lumOff val="70000"/>
              </a:schemeClr>
            </a:gs>
          </a:gsLst>
          <a:lin ang="1200000" scaled="0"/>
        </a:gradFill>
        <a:effectLst/>
      </p:bgPr>
    </p:bg>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itle 1">
            <a:extLst>
              <a:ext uri="{FF2B5EF4-FFF2-40B4-BE49-F238E27FC236}">
                <a16:creationId xmlns:a16="http://schemas.microsoft.com/office/drawing/2014/main" id="{0C0CC2A9-D406-4361-9FB3-571F6E75B745}"/>
              </a:ext>
            </a:extLst>
          </p:cNvPr>
          <p:cNvSpPr txBox="1">
            <a:spLocks/>
          </p:cNvSpPr>
          <p:nvPr/>
        </p:nvSpPr>
        <p:spPr>
          <a:xfrm>
            <a:off x="1" y="145238"/>
            <a:ext cx="7065818" cy="80358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800" b="1" dirty="0">
                <a:solidFill>
                  <a:srgbClr val="0D0DB3"/>
                </a:solidFill>
                <a:latin typeface="Agency FB" panose="020B0503020202020204" pitchFamily="34" charset="0"/>
              </a:rPr>
              <a:t>INTRODUCTION</a:t>
            </a:r>
          </a:p>
        </p:txBody>
      </p:sp>
      <p:sp>
        <p:nvSpPr>
          <p:cNvPr id="8" name="TextBox 7">
            <a:extLst>
              <a:ext uri="{FF2B5EF4-FFF2-40B4-BE49-F238E27FC236}">
                <a16:creationId xmlns:a16="http://schemas.microsoft.com/office/drawing/2014/main" id="{E37B3B8D-5785-4320-AF6F-DF1D4EBCB9E2}"/>
              </a:ext>
            </a:extLst>
          </p:cNvPr>
          <p:cNvSpPr txBox="1"/>
          <p:nvPr/>
        </p:nvSpPr>
        <p:spPr>
          <a:xfrm>
            <a:off x="246201" y="1294494"/>
            <a:ext cx="8327431" cy="3898183"/>
          </a:xfrm>
          <a:prstGeom prst="rect">
            <a:avLst/>
          </a:prstGeom>
          <a:noFill/>
        </p:spPr>
        <p:txBody>
          <a:bodyPr wrap="square">
            <a:spAutoFit/>
          </a:bodyPr>
          <a:lstStyle/>
          <a:p>
            <a:pPr marL="0" marR="0">
              <a:lnSpc>
                <a:spcPct val="107000"/>
              </a:lnSpc>
              <a:spcBef>
                <a:spcPts val="0"/>
              </a:spcBef>
              <a:spcAft>
                <a:spcPts val="800"/>
              </a:spcAft>
            </a:pPr>
            <a:r>
              <a:rPr lang="en-US" sz="1600" b="1" i="1" dirty="0">
                <a:solidFill>
                  <a:srgbClr val="0D0DB3"/>
                </a:solidFill>
                <a:effectLst/>
                <a:latin typeface="Calibri" panose="020F0502020204030204" pitchFamily="34" charset="0"/>
                <a:ea typeface="Calibri" panose="020F0502020204030204" pitchFamily="34" charset="0"/>
                <a:cs typeface="Times New Roman" panose="02020603050405020304" pitchFamily="18" charset="0"/>
              </a:rPr>
              <a:t>Hilshire Village Residents,</a:t>
            </a:r>
          </a:p>
          <a:p>
            <a:pPr>
              <a:lnSpc>
                <a:spcPct val="107000"/>
              </a:lnSpc>
              <a:spcAft>
                <a:spcPts val="800"/>
              </a:spcAft>
            </a:pPr>
            <a:r>
              <a:rPr lang="en-US" sz="1600" dirty="0">
                <a:solidFill>
                  <a:srgbClr val="0D0DB3"/>
                </a:solidFill>
              </a:rPr>
              <a:t>Summer is just around the corner. Today is the start of hurricane season.  In this newsletter you will find some tips to help you prepare.</a:t>
            </a:r>
            <a:endParaRPr lang="en-US" sz="1600" b="1" i="1" dirty="0">
              <a:solidFill>
                <a:srgbClr val="0D0DB3"/>
              </a:solidFill>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600" b="1" i="1" dirty="0">
                <a:solidFill>
                  <a:srgbClr val="0D0DB3"/>
                </a:solidFill>
                <a:latin typeface="Calibri" panose="020F0502020204030204" pitchFamily="34" charset="0"/>
                <a:ea typeface="Calibri" panose="020F0502020204030204" pitchFamily="34" charset="0"/>
                <a:cs typeface="Times New Roman" panose="02020603050405020304" pitchFamily="18" charset="0"/>
              </a:rPr>
              <a:t>KEEP IN MIND:</a:t>
            </a:r>
          </a:p>
          <a:p>
            <a:pPr marL="742950" lvl="1" indent="-285750">
              <a:lnSpc>
                <a:spcPct val="107000"/>
              </a:lnSpc>
              <a:spcAft>
                <a:spcPts val="800"/>
              </a:spcAft>
              <a:buFont typeface="Wingdings" panose="05000000000000000000" pitchFamily="2" charset="2"/>
              <a:buChar char="Ø"/>
            </a:pPr>
            <a:r>
              <a:rPr lang="en-US" sz="1400" dirty="0">
                <a:solidFill>
                  <a:srgbClr val="0D0DB3"/>
                </a:solidFill>
              </a:rPr>
              <a:t>Hurricane season is here.  Stock up on your supplies.</a:t>
            </a:r>
          </a:p>
          <a:p>
            <a:pPr marL="742950" lvl="1" indent="-285750">
              <a:lnSpc>
                <a:spcPct val="107000"/>
              </a:lnSpc>
              <a:spcAft>
                <a:spcPts val="800"/>
              </a:spcAft>
              <a:buFont typeface="Wingdings" panose="05000000000000000000" pitchFamily="2" charset="2"/>
              <a:buChar char="Ø"/>
            </a:pPr>
            <a:r>
              <a:rPr lang="en-US" sz="1400" dirty="0">
                <a:solidFill>
                  <a:srgbClr val="0D0DB3"/>
                </a:solidFill>
              </a:rPr>
              <a:t>Lock your vehicle when it is unoccupied.</a:t>
            </a:r>
          </a:p>
          <a:p>
            <a:pPr marL="742950" lvl="1" indent="-285750">
              <a:lnSpc>
                <a:spcPct val="107000"/>
              </a:lnSpc>
              <a:spcAft>
                <a:spcPts val="800"/>
              </a:spcAft>
              <a:buFont typeface="Wingdings" panose="05000000000000000000" pitchFamily="2" charset="2"/>
              <a:buChar char="Ø"/>
            </a:pPr>
            <a:r>
              <a:rPr lang="en-US" sz="1400" dirty="0">
                <a:solidFill>
                  <a:srgbClr val="0D0DB3"/>
                </a:solidFill>
              </a:rPr>
              <a:t>Be sure to lock all doors and windows in your home, when you are not on the premises.</a:t>
            </a:r>
          </a:p>
          <a:p>
            <a:pPr marL="742950" lvl="1" indent="-285750">
              <a:lnSpc>
                <a:spcPct val="107000"/>
              </a:lnSpc>
              <a:spcAft>
                <a:spcPts val="800"/>
              </a:spcAft>
              <a:buFont typeface="Wingdings" panose="05000000000000000000" pitchFamily="2" charset="2"/>
              <a:buChar char="Ø"/>
            </a:pPr>
            <a:r>
              <a:rPr lang="en-US" sz="1400" dirty="0">
                <a:solidFill>
                  <a:srgbClr val="0D0DB3"/>
                </a:solidFill>
              </a:rPr>
              <a:t>Please be cautious while driving through our neighborhoods, as the children will be enjoying more outdoor activities.</a:t>
            </a:r>
          </a:p>
          <a:p>
            <a:pPr>
              <a:lnSpc>
                <a:spcPct val="107000"/>
              </a:lnSpc>
              <a:spcAft>
                <a:spcPts val="800"/>
              </a:spcAft>
            </a:pPr>
            <a:r>
              <a:rPr lang="en-US" sz="1600" dirty="0">
                <a:solidFill>
                  <a:srgbClr val="0D0DB3"/>
                </a:solidFill>
                <a:latin typeface="Calibri" panose="020F0502020204030204" pitchFamily="34" charset="0"/>
                <a:ea typeface="Calibri" panose="020F0502020204030204" pitchFamily="34" charset="0"/>
                <a:cs typeface="Times New Roman" panose="02020603050405020304" pitchFamily="18" charset="0"/>
              </a:rPr>
              <a:t>As always, we are here if you need us!</a:t>
            </a:r>
          </a:p>
          <a:p>
            <a:pPr marL="0" marR="0">
              <a:lnSpc>
                <a:spcPct val="107000"/>
              </a:lnSpc>
              <a:spcBef>
                <a:spcPts val="0"/>
              </a:spcBef>
              <a:spcAft>
                <a:spcPts val="0"/>
              </a:spcAft>
            </a:pPr>
            <a:r>
              <a:rPr lang="en-US" sz="1600" b="1" i="1" dirty="0">
                <a:solidFill>
                  <a:srgbClr val="0D0DB3"/>
                </a:solidFill>
                <a:effectLst/>
                <a:latin typeface="Calibri" panose="020F0502020204030204" pitchFamily="34" charset="0"/>
                <a:ea typeface="Calibri" panose="020F0502020204030204" pitchFamily="34" charset="0"/>
                <a:cs typeface="Times New Roman" panose="02020603050405020304" pitchFamily="18" charset="0"/>
              </a:rPr>
              <a:t>Sincerely,</a:t>
            </a:r>
          </a:p>
          <a:p>
            <a:pPr marL="0" marR="0">
              <a:lnSpc>
                <a:spcPct val="107000"/>
              </a:lnSpc>
              <a:spcBef>
                <a:spcPts val="0"/>
              </a:spcBef>
              <a:spcAft>
                <a:spcPts val="0"/>
              </a:spcAft>
            </a:pPr>
            <a:r>
              <a:rPr lang="en-US" sz="1600" b="1" i="1" dirty="0">
                <a:solidFill>
                  <a:srgbClr val="0D0DB3"/>
                </a:solidFill>
                <a:effectLst/>
                <a:latin typeface="Calibri" panose="020F0502020204030204" pitchFamily="34" charset="0"/>
                <a:ea typeface="Calibri" panose="020F0502020204030204" pitchFamily="34" charset="0"/>
                <a:cs typeface="Times New Roman" panose="02020603050405020304" pitchFamily="18" charset="0"/>
              </a:rPr>
              <a:t>Chief M. Schulze</a:t>
            </a:r>
          </a:p>
        </p:txBody>
      </p:sp>
      <p:pic>
        <p:nvPicPr>
          <p:cNvPr id="15" name="Picture 14" descr="Logo&#10;&#10;Description automatically generated">
            <a:extLst>
              <a:ext uri="{FF2B5EF4-FFF2-40B4-BE49-F238E27FC236}">
                <a16:creationId xmlns:a16="http://schemas.microsoft.com/office/drawing/2014/main" id="{980B249F-8FBB-4C2D-8465-35D5645272CD}"/>
              </a:ext>
            </a:extLst>
          </p:cNvPr>
          <p:cNvPicPr>
            <a:picLocks noChangeAspect="1"/>
          </p:cNvPicPr>
          <p:nvPr/>
        </p:nvPicPr>
        <p:blipFill rotWithShape="1">
          <a:blip r:embed="rId2">
            <a:extLst>
              <a:ext uri="{28A0092B-C50C-407E-A947-70E740481C1C}">
                <a14:useLocalDpi xmlns:a14="http://schemas.microsoft.com/office/drawing/2010/main" val="0"/>
              </a:ext>
            </a:extLst>
          </a:blip>
          <a:srcRect l="23910" t="18362" r="23914" b="18362"/>
          <a:stretch/>
        </p:blipFill>
        <p:spPr>
          <a:xfrm>
            <a:off x="9556455" y="363877"/>
            <a:ext cx="2205559" cy="2665050"/>
          </a:xfrm>
          <a:prstGeom prst="rect">
            <a:avLst/>
          </a:prstGeom>
        </p:spPr>
      </p:pic>
      <p:sp>
        <p:nvSpPr>
          <p:cNvPr id="7" name="TextBox 6">
            <a:extLst>
              <a:ext uri="{FF2B5EF4-FFF2-40B4-BE49-F238E27FC236}">
                <a16:creationId xmlns:a16="http://schemas.microsoft.com/office/drawing/2014/main" id="{CDFC3B07-72B7-45F4-88C8-087AD179AD07}"/>
              </a:ext>
            </a:extLst>
          </p:cNvPr>
          <p:cNvSpPr txBox="1"/>
          <p:nvPr/>
        </p:nvSpPr>
        <p:spPr>
          <a:xfrm>
            <a:off x="5763491" y="6146784"/>
            <a:ext cx="6428509" cy="600164"/>
          </a:xfrm>
          <a:prstGeom prst="rect">
            <a:avLst/>
          </a:prstGeom>
          <a:noFill/>
        </p:spPr>
        <p:txBody>
          <a:bodyPr wrap="square" rtlCol="0">
            <a:spAutoFit/>
          </a:bodyPr>
          <a:lstStyle/>
          <a:p>
            <a:pPr algn="ctr">
              <a:spcAft>
                <a:spcPts val="600"/>
              </a:spcAft>
            </a:pPr>
            <a:r>
              <a:rPr lang="en-US" sz="1400" b="1" dirty="0">
                <a:solidFill>
                  <a:srgbClr val="0D0DB3"/>
                </a:solidFill>
                <a:latin typeface="Bahnschrift SemiCondensed" panose="020B0502040204020203" pitchFamily="34" charset="0"/>
                <a:cs typeface="Arial" panose="020B0604020202020204" pitchFamily="34" charset="0"/>
              </a:rPr>
              <a:t>1025 CAMPBELL ROAD, HOUSTON, TX 77055  </a:t>
            </a:r>
          </a:p>
          <a:p>
            <a:pPr algn="ctr">
              <a:spcAft>
                <a:spcPts val="600"/>
              </a:spcAft>
            </a:pPr>
            <a:r>
              <a:rPr lang="en-US" sz="1400" b="1" dirty="0">
                <a:solidFill>
                  <a:srgbClr val="0D0DB3"/>
                </a:solidFill>
                <a:latin typeface="Bahnschrift SemiCondensed" panose="020B0502040204020203" pitchFamily="34" charset="0"/>
                <a:cs typeface="Arial" panose="020B0604020202020204" pitchFamily="34" charset="0"/>
              </a:rPr>
              <a:t>PHONE: 713-465-8323 / EMAIL: DISPATCH@SPRINGVALLEYTX.COM</a:t>
            </a:r>
          </a:p>
        </p:txBody>
      </p:sp>
    </p:spTree>
    <p:extLst>
      <p:ext uri="{BB962C8B-B14F-4D97-AF65-F5344CB8AC3E}">
        <p14:creationId xmlns:p14="http://schemas.microsoft.com/office/powerpoint/2010/main" val="2927073544"/>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1000">
              <a:schemeClr val="accent1">
                <a:lumMod val="5000"/>
                <a:lumOff val="95000"/>
              </a:schemeClr>
            </a:gs>
            <a:gs pos="100000">
              <a:srgbClr val="0D0DB3"/>
            </a:gs>
            <a:gs pos="83000">
              <a:schemeClr val="accent1">
                <a:lumMod val="45000"/>
                <a:lumOff val="55000"/>
              </a:schemeClr>
            </a:gs>
            <a:gs pos="100000">
              <a:schemeClr val="accent1">
                <a:lumMod val="30000"/>
                <a:lumOff val="70000"/>
              </a:schemeClr>
            </a:gs>
          </a:gsLst>
          <a:lin ang="1200000" scaled="0"/>
        </a:gradFill>
        <a:effectLst/>
      </p:bgPr>
    </p:bg>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CDFC3B07-72B7-45F4-88C8-087AD179AD07}"/>
              </a:ext>
            </a:extLst>
          </p:cNvPr>
          <p:cNvSpPr txBox="1"/>
          <p:nvPr/>
        </p:nvSpPr>
        <p:spPr>
          <a:xfrm>
            <a:off x="0" y="6488668"/>
            <a:ext cx="1219200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600" b="1" i="0" u="none" strike="noStrike" kern="1200" cap="none" spc="0" normalizeH="0" baseline="0" noProof="0" dirty="0">
                <a:ln>
                  <a:noFill/>
                </a:ln>
                <a:solidFill>
                  <a:srgbClr val="0D0DB3"/>
                </a:solidFill>
                <a:effectLst/>
                <a:uLnTx/>
                <a:uFillTx/>
                <a:latin typeface="Bahnschrift SemiCondensed" panose="020B0502040204020203" pitchFamily="34" charset="0"/>
                <a:ea typeface="+mn-ea"/>
                <a:cs typeface="Arial" panose="020B0604020202020204" pitchFamily="34" charset="0"/>
              </a:rPr>
              <a:t>1025 CAMPBELL ROAD,  HOUSTON, TX 77055 / PHONE: 713-465-8323 / EMAIL: DISPATCH@SPRINGVALLEYTX.COM</a:t>
            </a:r>
          </a:p>
        </p:txBody>
      </p:sp>
      <p:pic>
        <p:nvPicPr>
          <p:cNvPr id="8" name="Picture 7" descr="Logo&#10;&#10;Description automatically generated">
            <a:extLst>
              <a:ext uri="{FF2B5EF4-FFF2-40B4-BE49-F238E27FC236}">
                <a16:creationId xmlns:a16="http://schemas.microsoft.com/office/drawing/2014/main" id="{64D4F247-04AA-418D-ADF1-A30C46736041}"/>
              </a:ext>
            </a:extLst>
          </p:cNvPr>
          <p:cNvPicPr>
            <a:picLocks noChangeAspect="1"/>
          </p:cNvPicPr>
          <p:nvPr/>
        </p:nvPicPr>
        <p:blipFill rotWithShape="1">
          <a:blip r:embed="rId2">
            <a:extLst>
              <a:ext uri="{28A0092B-C50C-407E-A947-70E740481C1C}">
                <a14:useLocalDpi xmlns:a14="http://schemas.microsoft.com/office/drawing/2010/main" val="0"/>
              </a:ext>
            </a:extLst>
          </a:blip>
          <a:srcRect l="23910" t="18362" r="23914" b="18362"/>
          <a:stretch/>
        </p:blipFill>
        <p:spPr>
          <a:xfrm>
            <a:off x="7744081" y="381999"/>
            <a:ext cx="1943488" cy="2348381"/>
          </a:xfrm>
          <a:prstGeom prst="rect">
            <a:avLst/>
          </a:prstGeom>
        </p:spPr>
      </p:pic>
      <p:sp>
        <p:nvSpPr>
          <p:cNvPr id="10" name="TextBox 9">
            <a:extLst>
              <a:ext uri="{FF2B5EF4-FFF2-40B4-BE49-F238E27FC236}">
                <a16:creationId xmlns:a16="http://schemas.microsoft.com/office/drawing/2014/main" id="{0DEA87C5-D75F-4441-A3B5-0A468EC60079}"/>
              </a:ext>
            </a:extLst>
          </p:cNvPr>
          <p:cNvSpPr txBox="1"/>
          <p:nvPr/>
        </p:nvSpPr>
        <p:spPr>
          <a:xfrm>
            <a:off x="9690026" y="1375999"/>
            <a:ext cx="2299855"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w="0">
                  <a:solidFill>
                    <a:prstClr val="white">
                      <a:alpha val="61000"/>
                    </a:prstClr>
                  </a:solidFill>
                </a:ln>
                <a:solidFill>
                  <a:srgbClr val="0D0DB3"/>
                </a:solidFill>
                <a:effectLst/>
                <a:uLnTx/>
                <a:uFillTx/>
                <a:latin typeface="Britannic Bold" panose="020B0903060703020204" pitchFamily="34" charset="0"/>
                <a:ea typeface="+mn-ea"/>
                <a:cs typeface="Aharoni" panose="02010803020104030203" pitchFamily="2" charset="-79"/>
              </a:rPr>
              <a:t>COMMUNITY MATTERS.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w="0">
                  <a:solidFill>
                    <a:prstClr val="white">
                      <a:alpha val="61000"/>
                    </a:prstClr>
                  </a:solidFill>
                </a:ln>
                <a:solidFill>
                  <a:srgbClr val="0D0DB3"/>
                </a:solidFill>
                <a:effectLst/>
                <a:uLnTx/>
                <a:uFillTx/>
                <a:latin typeface="Britannic Bold" panose="020B0903060703020204" pitchFamily="34" charset="0"/>
                <a:ea typeface="+mn-ea"/>
                <a:cs typeface="Aharoni" panose="02010803020104030203" pitchFamily="2" charset="-79"/>
              </a:rPr>
              <a:t>  WE ARE A TEAM.</a:t>
            </a:r>
          </a:p>
        </p:txBody>
      </p:sp>
      <p:sp>
        <p:nvSpPr>
          <p:cNvPr id="3" name="Title 1">
            <a:extLst>
              <a:ext uri="{FF2B5EF4-FFF2-40B4-BE49-F238E27FC236}">
                <a16:creationId xmlns:a16="http://schemas.microsoft.com/office/drawing/2014/main" id="{21118B29-1AF4-B193-C913-6DF9356DFB0B}"/>
              </a:ext>
            </a:extLst>
          </p:cNvPr>
          <p:cNvSpPr txBox="1">
            <a:spLocks/>
          </p:cNvSpPr>
          <p:nvPr/>
        </p:nvSpPr>
        <p:spPr>
          <a:xfrm>
            <a:off x="0" y="22284"/>
            <a:ext cx="7188052" cy="80358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4800" b="1" dirty="0">
                <a:solidFill>
                  <a:srgbClr val="0D0DB3"/>
                </a:solidFill>
                <a:latin typeface="Agency FB" panose="020B0503020202020204" pitchFamily="34" charset="0"/>
              </a:rPr>
              <a:t>JUNE</a:t>
            </a:r>
            <a:r>
              <a:rPr kumimoji="0" lang="en-US" sz="4800" b="1" i="0" u="none" strike="noStrike" kern="1200" cap="none" spc="0" normalizeH="0" baseline="0" noProof="0" dirty="0">
                <a:ln>
                  <a:noFill/>
                </a:ln>
                <a:solidFill>
                  <a:srgbClr val="0D0DB3"/>
                </a:solidFill>
                <a:effectLst/>
                <a:uLnTx/>
                <a:uFillTx/>
                <a:latin typeface="Agency FB" panose="020B0503020202020204" pitchFamily="34" charset="0"/>
                <a:ea typeface="+mj-ea"/>
                <a:cs typeface="+mj-cs"/>
              </a:rPr>
              <a:t> 2026</a:t>
            </a:r>
          </a:p>
        </p:txBody>
      </p:sp>
      <p:graphicFrame>
        <p:nvGraphicFramePr>
          <p:cNvPr id="4" name="Table 4">
            <a:extLst>
              <a:ext uri="{FF2B5EF4-FFF2-40B4-BE49-F238E27FC236}">
                <a16:creationId xmlns:a16="http://schemas.microsoft.com/office/drawing/2014/main" id="{3C74CA38-5C16-E46E-4E11-A1D3697A6686}"/>
              </a:ext>
            </a:extLst>
          </p:cNvPr>
          <p:cNvGraphicFramePr>
            <a:graphicFrameLocks noGrp="1"/>
          </p:cNvGraphicFramePr>
          <p:nvPr>
            <p:extLst>
              <p:ext uri="{D42A27DB-BD31-4B8C-83A1-F6EECF244321}">
                <p14:modId xmlns:p14="http://schemas.microsoft.com/office/powerpoint/2010/main" val="1921682407"/>
              </p:ext>
            </p:extLst>
          </p:nvPr>
        </p:nvGraphicFramePr>
        <p:xfrm>
          <a:off x="276943" y="737664"/>
          <a:ext cx="7225293" cy="2738461"/>
        </p:xfrm>
        <a:graphic>
          <a:graphicData uri="http://schemas.openxmlformats.org/drawingml/2006/table">
            <a:tbl>
              <a:tblPr firstRow="1" bandRow="1">
                <a:effectLst>
                  <a:outerShdw blurRad="50800" dist="38100" dir="2700000" sx="102000" sy="102000" algn="tl" rotWithShape="0">
                    <a:srgbClr val="0D0DB3">
                      <a:alpha val="40000"/>
                    </a:srgbClr>
                  </a:outerShdw>
                </a:effectLst>
                <a:tableStyleId>{5C22544A-7EE6-4342-B048-85BDC9FD1C3A}</a:tableStyleId>
              </a:tblPr>
              <a:tblGrid>
                <a:gridCol w="1768673">
                  <a:extLst>
                    <a:ext uri="{9D8B030D-6E8A-4147-A177-3AD203B41FA5}">
                      <a16:colId xmlns:a16="http://schemas.microsoft.com/office/drawing/2014/main" val="1397268744"/>
                    </a:ext>
                  </a:extLst>
                </a:gridCol>
                <a:gridCol w="1539248">
                  <a:extLst>
                    <a:ext uri="{9D8B030D-6E8A-4147-A177-3AD203B41FA5}">
                      <a16:colId xmlns:a16="http://schemas.microsoft.com/office/drawing/2014/main" val="1552433659"/>
                    </a:ext>
                  </a:extLst>
                </a:gridCol>
                <a:gridCol w="3917372">
                  <a:extLst>
                    <a:ext uri="{9D8B030D-6E8A-4147-A177-3AD203B41FA5}">
                      <a16:colId xmlns:a16="http://schemas.microsoft.com/office/drawing/2014/main" val="1207219125"/>
                    </a:ext>
                  </a:extLst>
                </a:gridCol>
              </a:tblGrid>
              <a:tr h="586813">
                <a:tc>
                  <a:txBody>
                    <a:bodyPr/>
                    <a:lstStyle/>
                    <a:p>
                      <a:r>
                        <a:rPr lang="en-US" sz="1800" dirty="0"/>
                        <a:t>DATE</a:t>
                      </a:r>
                    </a:p>
                  </a:txBody>
                  <a:tcPr/>
                </a:tc>
                <a:tc>
                  <a:txBody>
                    <a:bodyPr/>
                    <a:lstStyle/>
                    <a:p>
                      <a:r>
                        <a:rPr lang="en-US" sz="1800" dirty="0"/>
                        <a:t>DAY</a:t>
                      </a:r>
                    </a:p>
                  </a:txBody>
                  <a:tcPr/>
                </a:tc>
                <a:tc>
                  <a:txBody>
                    <a:bodyPr/>
                    <a:lstStyle/>
                    <a:p>
                      <a:r>
                        <a:rPr lang="en-US" sz="1800" dirty="0"/>
                        <a:t>SPECIAL DAYS FOR THIS MONTH</a:t>
                      </a:r>
                    </a:p>
                  </a:txBody>
                  <a:tcPr/>
                </a:tc>
                <a:extLst>
                  <a:ext uri="{0D108BD9-81ED-4DB2-BD59-A6C34878D82A}">
                    <a16:rowId xmlns:a16="http://schemas.microsoft.com/office/drawing/2014/main" val="428448014"/>
                  </a:ext>
                </a:extLst>
              </a:tr>
              <a:tr h="537912">
                <a:tc>
                  <a:txBody>
                    <a:bodyPr/>
                    <a:lstStyle/>
                    <a:p>
                      <a:pPr algn="l"/>
                      <a:r>
                        <a:rPr lang="en-US" sz="1500" dirty="0">
                          <a:solidFill>
                            <a:srgbClr val="0D0DB3"/>
                          </a:solidFill>
                        </a:rPr>
                        <a:t>06-01-2026</a:t>
                      </a:r>
                    </a:p>
                  </a:txBody>
                  <a:tcPr/>
                </a:tc>
                <a:tc>
                  <a:txBody>
                    <a:bodyPr/>
                    <a:lstStyle/>
                    <a:p>
                      <a:pPr algn="ctr"/>
                      <a:r>
                        <a:rPr lang="en-US" sz="1600" dirty="0">
                          <a:solidFill>
                            <a:srgbClr val="0D0DB3"/>
                          </a:solidFill>
                        </a:rPr>
                        <a:t>MONDAY</a:t>
                      </a:r>
                    </a:p>
                  </a:txBody>
                  <a:tcPr/>
                </a:tc>
                <a:tc>
                  <a:txBody>
                    <a:bodyPr/>
                    <a:lstStyle/>
                    <a:p>
                      <a:pPr algn="l"/>
                      <a:r>
                        <a:rPr lang="en-US" sz="1600" b="1" dirty="0">
                          <a:solidFill>
                            <a:srgbClr val="0D0DB3"/>
                          </a:solidFill>
                        </a:rPr>
                        <a:t>START OF HURRICANE SEASON</a:t>
                      </a:r>
                    </a:p>
                  </a:txBody>
                  <a:tcPr/>
                </a:tc>
                <a:extLst>
                  <a:ext uri="{0D108BD9-81ED-4DB2-BD59-A6C34878D82A}">
                    <a16:rowId xmlns:a16="http://schemas.microsoft.com/office/drawing/2014/main" val="3613032756"/>
                  </a:ext>
                </a:extLst>
              </a:tr>
              <a:tr h="5379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dirty="0">
                          <a:solidFill>
                            <a:srgbClr val="0D0DB3"/>
                          </a:solidFill>
                        </a:rPr>
                        <a:t>06-14-2026</a:t>
                      </a:r>
                    </a:p>
                  </a:txBody>
                  <a:tcPr/>
                </a:tc>
                <a:tc>
                  <a:txBody>
                    <a:bodyPr/>
                    <a:lstStyle/>
                    <a:p>
                      <a:pPr algn="ctr"/>
                      <a:r>
                        <a:rPr lang="en-US" sz="1600" dirty="0">
                          <a:solidFill>
                            <a:srgbClr val="0D0DB3"/>
                          </a:solidFill>
                        </a:rPr>
                        <a:t>SUNDAY</a:t>
                      </a:r>
                    </a:p>
                  </a:txBody>
                  <a:tcPr/>
                </a:tc>
                <a:tc>
                  <a:txBody>
                    <a:bodyPr/>
                    <a:lstStyle/>
                    <a:p>
                      <a:pPr algn="l"/>
                      <a:r>
                        <a:rPr lang="en-US" sz="1600" b="1" dirty="0">
                          <a:solidFill>
                            <a:srgbClr val="0D0DB3"/>
                          </a:solidFill>
                        </a:rPr>
                        <a:t>FLAG DAY</a:t>
                      </a:r>
                    </a:p>
                  </a:txBody>
                  <a:tcPr/>
                </a:tc>
                <a:extLst>
                  <a:ext uri="{0D108BD9-81ED-4DB2-BD59-A6C34878D82A}">
                    <a16:rowId xmlns:a16="http://schemas.microsoft.com/office/drawing/2014/main" val="3524046459"/>
                  </a:ext>
                </a:extLst>
              </a:tr>
              <a:tr h="5379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dirty="0">
                          <a:solidFill>
                            <a:srgbClr val="0D0DB3"/>
                          </a:solidFill>
                        </a:rPr>
                        <a:t>06-21-2026</a:t>
                      </a:r>
                    </a:p>
                  </a:txBody>
                  <a:tcPr/>
                </a:tc>
                <a:tc>
                  <a:txBody>
                    <a:bodyPr/>
                    <a:lstStyle/>
                    <a:p>
                      <a:pPr algn="ctr"/>
                      <a:r>
                        <a:rPr lang="en-US" sz="1600" dirty="0">
                          <a:solidFill>
                            <a:srgbClr val="0D0DB3"/>
                          </a:solidFill>
                        </a:rPr>
                        <a:t>SUNDAY</a:t>
                      </a:r>
                    </a:p>
                  </a:txBody>
                  <a:tcPr/>
                </a:tc>
                <a:tc>
                  <a:txBody>
                    <a:bodyPr/>
                    <a:lstStyle/>
                    <a:p>
                      <a:pPr algn="l"/>
                      <a:r>
                        <a:rPr lang="en-US" sz="1600" b="1" dirty="0">
                          <a:solidFill>
                            <a:srgbClr val="0D0DB3"/>
                          </a:solidFill>
                        </a:rPr>
                        <a:t>FATHER’S DAY</a:t>
                      </a:r>
                    </a:p>
                  </a:txBody>
                  <a:tcPr/>
                </a:tc>
                <a:extLst>
                  <a:ext uri="{0D108BD9-81ED-4DB2-BD59-A6C34878D82A}">
                    <a16:rowId xmlns:a16="http://schemas.microsoft.com/office/drawing/2014/main" val="292485044"/>
                  </a:ext>
                </a:extLst>
              </a:tr>
              <a:tr h="5379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dirty="0">
                          <a:solidFill>
                            <a:srgbClr val="0D0DB3"/>
                          </a:solidFill>
                        </a:rPr>
                        <a:t>06-21-2026</a:t>
                      </a:r>
                    </a:p>
                  </a:txBody>
                  <a:tcPr/>
                </a:tc>
                <a:tc>
                  <a:txBody>
                    <a:bodyPr/>
                    <a:lstStyle/>
                    <a:p>
                      <a:pPr algn="ctr"/>
                      <a:r>
                        <a:rPr lang="en-US" sz="1600" dirty="0">
                          <a:solidFill>
                            <a:srgbClr val="0D0DB3"/>
                          </a:solidFill>
                        </a:rPr>
                        <a:t>SUNDAY</a:t>
                      </a:r>
                    </a:p>
                  </a:txBody>
                  <a:tcPr/>
                </a:tc>
                <a:tc>
                  <a:txBody>
                    <a:bodyPr/>
                    <a:lstStyle/>
                    <a:p>
                      <a:pPr algn="l"/>
                      <a:r>
                        <a:rPr lang="en-US" sz="1600" b="1" dirty="0">
                          <a:solidFill>
                            <a:srgbClr val="0D0DB3"/>
                          </a:solidFill>
                        </a:rPr>
                        <a:t>FIRST DAY OF SUMMER</a:t>
                      </a:r>
                    </a:p>
                  </a:txBody>
                  <a:tcPr/>
                </a:tc>
                <a:extLst>
                  <a:ext uri="{0D108BD9-81ED-4DB2-BD59-A6C34878D82A}">
                    <a16:rowId xmlns:a16="http://schemas.microsoft.com/office/drawing/2014/main" val="963375601"/>
                  </a:ext>
                </a:extLst>
              </a:tr>
            </a:tbl>
          </a:graphicData>
        </a:graphic>
      </p:graphicFrame>
      <p:pic>
        <p:nvPicPr>
          <p:cNvPr id="7" name="Picture 6" descr="Logo">
            <a:extLst>
              <a:ext uri="{FF2B5EF4-FFF2-40B4-BE49-F238E27FC236}">
                <a16:creationId xmlns:a16="http://schemas.microsoft.com/office/drawing/2014/main" id="{2FF7A916-35DD-DD12-BE44-5EE89EDB2C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530" y="3751462"/>
            <a:ext cx="2716157" cy="2511164"/>
          </a:xfrm>
          <a:prstGeom prst="rect">
            <a:avLst/>
          </a:prstGeom>
        </p:spPr>
      </p:pic>
      <p:pic>
        <p:nvPicPr>
          <p:cNvPr id="11" name="Picture 10">
            <a:extLst>
              <a:ext uri="{FF2B5EF4-FFF2-40B4-BE49-F238E27FC236}">
                <a16:creationId xmlns:a16="http://schemas.microsoft.com/office/drawing/2014/main" id="{801142EB-6355-727B-F5E8-F31C906B0F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4483" y="3838411"/>
            <a:ext cx="3339598" cy="2536948"/>
          </a:xfrm>
          <a:prstGeom prst="rect">
            <a:avLst/>
          </a:prstGeom>
        </p:spPr>
      </p:pic>
      <p:pic>
        <p:nvPicPr>
          <p:cNvPr id="15" name="Picture 14">
            <a:extLst>
              <a:ext uri="{FF2B5EF4-FFF2-40B4-BE49-F238E27FC236}">
                <a16:creationId xmlns:a16="http://schemas.microsoft.com/office/drawing/2014/main" id="{D115E21B-32E1-3BF9-B778-2CEBE6782F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80207" y="3075865"/>
            <a:ext cx="3709674" cy="2511164"/>
          </a:xfrm>
          <a:prstGeom prst="rect">
            <a:avLst/>
          </a:prstGeom>
        </p:spPr>
      </p:pic>
    </p:spTree>
    <p:extLst>
      <p:ext uri="{BB962C8B-B14F-4D97-AF65-F5344CB8AC3E}">
        <p14:creationId xmlns:p14="http://schemas.microsoft.com/office/powerpoint/2010/main" val="4203645629"/>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1000">
              <a:schemeClr val="accent1">
                <a:lumMod val="5000"/>
                <a:lumOff val="95000"/>
              </a:schemeClr>
            </a:gs>
            <a:gs pos="100000">
              <a:srgbClr val="0D0DB3"/>
            </a:gs>
            <a:gs pos="72000">
              <a:schemeClr val="accent1">
                <a:lumMod val="45000"/>
                <a:lumOff val="55000"/>
              </a:schemeClr>
            </a:gs>
            <a:gs pos="100000">
              <a:schemeClr val="accent1">
                <a:lumMod val="30000"/>
                <a:lumOff val="70000"/>
              </a:schemeClr>
            </a:gs>
          </a:gsLst>
          <a:lin ang="1200000" scaled="0"/>
        </a:gradFill>
        <a:effectLst/>
      </p:bgPr>
    </p:bg>
    <p:spTree>
      <p:nvGrpSpPr>
        <p:cNvPr id="1" name="">
          <a:extLst>
            <a:ext uri="{FF2B5EF4-FFF2-40B4-BE49-F238E27FC236}">
              <a16:creationId xmlns:a16="http://schemas.microsoft.com/office/drawing/2014/main" id="{CF47248E-D202-20E9-ED45-9DEBEF1B518F}"/>
            </a:ext>
          </a:extLst>
        </p:cNvPr>
        <p:cNvGrpSpPr/>
        <p:nvPr/>
      </p:nvGrpSpPr>
      <p:grpSpPr>
        <a:xfrm>
          <a:off x="0" y="0"/>
          <a:ext cx="0" cy="0"/>
          <a:chOff x="0" y="0"/>
          <a:chExt cx="0" cy="0"/>
        </a:xfrm>
      </p:grpSpPr>
      <p:sp>
        <p:nvSpPr>
          <p:cNvPr id="23" name="Freeform: Shape 22">
            <a:extLst>
              <a:ext uri="{FF2B5EF4-FFF2-40B4-BE49-F238E27FC236}">
                <a16:creationId xmlns:a16="http://schemas.microsoft.com/office/drawing/2014/main" id="{4AF66B87-F2D6-1422-3BEC-CC4FB76EE6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TextBox 10">
            <a:extLst>
              <a:ext uri="{FF2B5EF4-FFF2-40B4-BE49-F238E27FC236}">
                <a16:creationId xmlns:a16="http://schemas.microsoft.com/office/drawing/2014/main" id="{5786DB8F-2068-35AE-5CE1-080EF00AA810}"/>
              </a:ext>
            </a:extLst>
          </p:cNvPr>
          <p:cNvSpPr txBox="1"/>
          <p:nvPr/>
        </p:nvSpPr>
        <p:spPr>
          <a:xfrm>
            <a:off x="0" y="6488668"/>
            <a:ext cx="12192000" cy="338554"/>
          </a:xfrm>
          <a:prstGeom prst="rect">
            <a:avLst/>
          </a:prstGeom>
          <a:noFill/>
        </p:spPr>
        <p:txBody>
          <a:bodyPr wrap="square" rtlCol="0">
            <a:spAutoFit/>
          </a:bodyPr>
          <a:lstStyle/>
          <a:p>
            <a:pPr algn="ctr">
              <a:spcAft>
                <a:spcPts val="600"/>
              </a:spcAft>
            </a:pPr>
            <a:r>
              <a:rPr lang="en-US" sz="1600" b="1" dirty="0">
                <a:solidFill>
                  <a:srgbClr val="0D0DB3"/>
                </a:solidFill>
                <a:latin typeface="Bahnschrift SemiCondensed" panose="020B0502040204020203" pitchFamily="34" charset="0"/>
                <a:cs typeface="Arial" panose="020B0604020202020204" pitchFamily="34" charset="0"/>
              </a:rPr>
              <a:t>1025 CAMPBELL ROAD, HOUSTON, TX 77055 / PHONE: 713-465-8323 / EMAIL: DISPATCH@SPRINGVALLEYTX.COM</a:t>
            </a:r>
          </a:p>
        </p:txBody>
      </p:sp>
      <p:pic>
        <p:nvPicPr>
          <p:cNvPr id="8" name="Picture 7" descr="Logo&#10;&#10;Description automatically generated">
            <a:extLst>
              <a:ext uri="{FF2B5EF4-FFF2-40B4-BE49-F238E27FC236}">
                <a16:creationId xmlns:a16="http://schemas.microsoft.com/office/drawing/2014/main" id="{28083794-B463-2D73-8509-15B69DDF4775}"/>
              </a:ext>
            </a:extLst>
          </p:cNvPr>
          <p:cNvPicPr>
            <a:picLocks noChangeAspect="1"/>
          </p:cNvPicPr>
          <p:nvPr/>
        </p:nvPicPr>
        <p:blipFill rotWithShape="1">
          <a:blip r:embed="rId2">
            <a:extLst>
              <a:ext uri="{28A0092B-C50C-407E-A947-70E740481C1C}">
                <a14:useLocalDpi xmlns:a14="http://schemas.microsoft.com/office/drawing/2010/main" val="0"/>
              </a:ext>
            </a:extLst>
          </a:blip>
          <a:srcRect l="23910" t="18362" r="23914" b="18362"/>
          <a:stretch/>
        </p:blipFill>
        <p:spPr>
          <a:xfrm>
            <a:off x="9789211" y="325368"/>
            <a:ext cx="2205559" cy="2665050"/>
          </a:xfrm>
          <a:prstGeom prst="rect">
            <a:avLst/>
          </a:prstGeom>
        </p:spPr>
      </p:pic>
      <p:sp>
        <p:nvSpPr>
          <p:cNvPr id="9" name="TextBox 8">
            <a:extLst>
              <a:ext uri="{FF2B5EF4-FFF2-40B4-BE49-F238E27FC236}">
                <a16:creationId xmlns:a16="http://schemas.microsoft.com/office/drawing/2014/main" id="{9E0FD67B-D7D4-518F-59D1-E796D6E73673}"/>
              </a:ext>
            </a:extLst>
          </p:cNvPr>
          <p:cNvSpPr txBox="1"/>
          <p:nvPr/>
        </p:nvSpPr>
        <p:spPr>
          <a:xfrm>
            <a:off x="9742062" y="3136612"/>
            <a:ext cx="2299855" cy="584775"/>
          </a:xfrm>
          <a:prstGeom prst="rect">
            <a:avLst/>
          </a:prstGeom>
          <a:noFill/>
        </p:spPr>
        <p:txBody>
          <a:bodyPr wrap="square">
            <a:spAutoFit/>
          </a:bodyPr>
          <a:lstStyle/>
          <a:p>
            <a:pPr algn="ctr"/>
            <a:r>
              <a:rPr lang="en-US" sz="1600" b="1" dirty="0">
                <a:ln w="0">
                  <a:solidFill>
                    <a:schemeClr val="tx1">
                      <a:alpha val="61000"/>
                    </a:schemeClr>
                  </a:solidFill>
                </a:ln>
                <a:solidFill>
                  <a:srgbClr val="0D0DB3"/>
                </a:solidFill>
                <a:latin typeface="Britannic Bold" panose="020B0903060703020204" pitchFamily="34" charset="0"/>
                <a:cs typeface="Aharoni" panose="02010803020104030203" pitchFamily="2" charset="-79"/>
              </a:rPr>
              <a:t>COMMUNITY MATTERS.</a:t>
            </a:r>
          </a:p>
          <a:p>
            <a:pPr algn="ctr"/>
            <a:r>
              <a:rPr lang="en-US" sz="1600" b="1" dirty="0">
                <a:ln w="0">
                  <a:solidFill>
                    <a:schemeClr val="tx1">
                      <a:alpha val="61000"/>
                    </a:schemeClr>
                  </a:solidFill>
                </a:ln>
                <a:solidFill>
                  <a:srgbClr val="0D0DB3"/>
                </a:solidFill>
                <a:latin typeface="Britannic Bold" panose="020B0903060703020204" pitchFamily="34" charset="0"/>
                <a:cs typeface="Aharoni" panose="02010803020104030203" pitchFamily="2" charset="-79"/>
              </a:rPr>
              <a:t>  WE ARE A TEAM.</a:t>
            </a:r>
          </a:p>
        </p:txBody>
      </p:sp>
      <p:pic>
        <p:nvPicPr>
          <p:cNvPr id="4" name="Picture 3">
            <a:extLst>
              <a:ext uri="{FF2B5EF4-FFF2-40B4-BE49-F238E27FC236}">
                <a16:creationId xmlns:a16="http://schemas.microsoft.com/office/drawing/2014/main" id="{C27333B9-0FA9-6D2F-8500-03FB5FC372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0845" y="503889"/>
            <a:ext cx="5156791" cy="5694891"/>
          </a:xfrm>
          <a:prstGeom prst="rect">
            <a:avLst/>
          </a:prstGeom>
        </p:spPr>
      </p:pic>
    </p:spTree>
    <p:extLst>
      <p:ext uri="{BB962C8B-B14F-4D97-AF65-F5344CB8AC3E}">
        <p14:creationId xmlns:p14="http://schemas.microsoft.com/office/powerpoint/2010/main" val="69313317"/>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1000">
              <a:schemeClr val="accent1">
                <a:lumMod val="5000"/>
                <a:lumOff val="95000"/>
              </a:schemeClr>
            </a:gs>
            <a:gs pos="100000">
              <a:srgbClr val="0D0DB3"/>
            </a:gs>
            <a:gs pos="83000">
              <a:schemeClr val="accent1">
                <a:lumMod val="45000"/>
                <a:lumOff val="55000"/>
              </a:schemeClr>
            </a:gs>
            <a:gs pos="100000">
              <a:schemeClr val="accent1">
                <a:lumMod val="30000"/>
                <a:lumOff val="70000"/>
              </a:schemeClr>
            </a:gs>
          </a:gsLst>
          <a:lin ang="1200000" scaled="0"/>
        </a:gradFill>
        <a:effectLst/>
      </p:bgPr>
    </p:bg>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descr="Logo&#10;&#10;Description automatically generated">
            <a:extLst>
              <a:ext uri="{FF2B5EF4-FFF2-40B4-BE49-F238E27FC236}">
                <a16:creationId xmlns:a16="http://schemas.microsoft.com/office/drawing/2014/main" id="{64D4F247-04AA-418D-ADF1-A30C46736041}"/>
              </a:ext>
            </a:extLst>
          </p:cNvPr>
          <p:cNvPicPr>
            <a:picLocks noChangeAspect="1"/>
          </p:cNvPicPr>
          <p:nvPr/>
        </p:nvPicPr>
        <p:blipFill rotWithShape="1">
          <a:blip r:embed="rId2">
            <a:extLst>
              <a:ext uri="{28A0092B-C50C-407E-A947-70E740481C1C}">
                <a14:useLocalDpi xmlns:a14="http://schemas.microsoft.com/office/drawing/2010/main" val="0"/>
              </a:ext>
            </a:extLst>
          </a:blip>
          <a:srcRect l="23910" t="18362" r="23914" b="18362"/>
          <a:stretch/>
        </p:blipFill>
        <p:spPr>
          <a:xfrm>
            <a:off x="8902520" y="358464"/>
            <a:ext cx="2205559" cy="2665050"/>
          </a:xfrm>
          <a:prstGeom prst="rect">
            <a:avLst/>
          </a:prstGeom>
        </p:spPr>
      </p:pic>
      <p:sp>
        <p:nvSpPr>
          <p:cNvPr id="13" name="TextBox 12">
            <a:extLst>
              <a:ext uri="{FF2B5EF4-FFF2-40B4-BE49-F238E27FC236}">
                <a16:creationId xmlns:a16="http://schemas.microsoft.com/office/drawing/2014/main" id="{0DEA87C5-D75F-4441-A3B5-0A468EC60079}"/>
              </a:ext>
            </a:extLst>
          </p:cNvPr>
          <p:cNvSpPr txBox="1"/>
          <p:nvPr/>
        </p:nvSpPr>
        <p:spPr>
          <a:xfrm>
            <a:off x="8808224" y="3136612"/>
            <a:ext cx="2299855"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w="0">
                  <a:solidFill>
                    <a:prstClr val="white">
                      <a:alpha val="61000"/>
                    </a:prstClr>
                  </a:solidFill>
                </a:ln>
                <a:solidFill>
                  <a:srgbClr val="0D0DB3"/>
                </a:solidFill>
                <a:effectLst/>
                <a:uLnTx/>
                <a:uFillTx/>
                <a:latin typeface="Britannic Bold" panose="020B0903060703020204" pitchFamily="34" charset="0"/>
                <a:ea typeface="+mn-ea"/>
                <a:cs typeface="Aharoni" panose="02010803020104030203" pitchFamily="2" charset="-79"/>
              </a:rPr>
              <a:t>COMMUNITY MATTERS.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w="0">
                  <a:solidFill>
                    <a:prstClr val="white">
                      <a:alpha val="61000"/>
                    </a:prstClr>
                  </a:solidFill>
                </a:ln>
                <a:solidFill>
                  <a:srgbClr val="0D0DB3"/>
                </a:solidFill>
                <a:effectLst/>
                <a:uLnTx/>
                <a:uFillTx/>
                <a:latin typeface="Britannic Bold" panose="020B0903060703020204" pitchFamily="34" charset="0"/>
                <a:ea typeface="+mn-ea"/>
                <a:cs typeface="Aharoni" panose="02010803020104030203" pitchFamily="2" charset="-79"/>
              </a:rPr>
              <a:t>  WE ARE A TEAM.</a:t>
            </a:r>
          </a:p>
        </p:txBody>
      </p:sp>
      <p:sp>
        <p:nvSpPr>
          <p:cNvPr id="8" name="TextBox 7">
            <a:extLst>
              <a:ext uri="{FF2B5EF4-FFF2-40B4-BE49-F238E27FC236}">
                <a16:creationId xmlns:a16="http://schemas.microsoft.com/office/drawing/2014/main" id="{A329E084-446C-E4AB-0CCE-1835D4BB8932}"/>
              </a:ext>
            </a:extLst>
          </p:cNvPr>
          <p:cNvSpPr txBox="1"/>
          <p:nvPr/>
        </p:nvSpPr>
        <p:spPr>
          <a:xfrm>
            <a:off x="8080185" y="5858306"/>
            <a:ext cx="3850228" cy="7232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200" b="1" i="0" u="none" strike="noStrike" kern="1200" cap="none" spc="0" normalizeH="0" baseline="0" noProof="0" dirty="0">
                <a:ln>
                  <a:noFill/>
                </a:ln>
                <a:solidFill>
                  <a:srgbClr val="0D0DB3"/>
                </a:solidFill>
                <a:effectLst/>
                <a:uLnTx/>
                <a:uFillTx/>
                <a:latin typeface="Bahnschrift SemiCondensed" panose="020B0502040204020203" pitchFamily="34" charset="0"/>
                <a:ea typeface="+mn-ea"/>
                <a:cs typeface="Arial" panose="020B0604020202020204" pitchFamily="34" charset="0"/>
              </a:rPr>
              <a:t>1025 CAMPBELL ROAD, HOUSTON, TX 77055 </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200" b="1" i="0" u="none" strike="noStrike" kern="1200" cap="none" spc="0" normalizeH="0" baseline="0" noProof="0" dirty="0">
                <a:ln>
                  <a:noFill/>
                </a:ln>
                <a:solidFill>
                  <a:srgbClr val="0D0DB3"/>
                </a:solidFill>
                <a:effectLst/>
                <a:uLnTx/>
                <a:uFillTx/>
                <a:latin typeface="Bahnschrift SemiCondensed" panose="020B0502040204020203" pitchFamily="34" charset="0"/>
                <a:ea typeface="+mn-ea"/>
                <a:cs typeface="Arial" panose="020B0604020202020204" pitchFamily="34" charset="0"/>
              </a:rPr>
              <a:t> PHONE: 713-465-8323 / EMAIL: DISPATCH@SPRINGVALLEYTX.COM</a:t>
            </a:r>
          </a:p>
        </p:txBody>
      </p:sp>
      <p:pic>
        <p:nvPicPr>
          <p:cNvPr id="2" name="Picture 1" descr="Screen Clipping"/>
          <p:cNvPicPr>
            <a:picLocks noChangeAspect="1"/>
          </p:cNvPicPr>
          <p:nvPr/>
        </p:nvPicPr>
        <p:blipFill>
          <a:blip r:embed="rId3"/>
          <a:stretch>
            <a:fillRect/>
          </a:stretch>
        </p:blipFill>
        <p:spPr>
          <a:xfrm>
            <a:off x="6091237" y="3424237"/>
            <a:ext cx="9526" cy="9526"/>
          </a:xfrm>
          <a:prstGeom prst="rect">
            <a:avLst/>
          </a:prstGeom>
        </p:spPr>
      </p:pic>
      <p:sp>
        <p:nvSpPr>
          <p:cNvPr id="3" name="TextBox 2">
            <a:extLst>
              <a:ext uri="{FF2B5EF4-FFF2-40B4-BE49-F238E27FC236}">
                <a16:creationId xmlns:a16="http://schemas.microsoft.com/office/drawing/2014/main" id="{53BA62D3-3F8F-94BB-12B8-0D38D6B897D5}"/>
              </a:ext>
            </a:extLst>
          </p:cNvPr>
          <p:cNvSpPr txBox="1"/>
          <p:nvPr/>
        </p:nvSpPr>
        <p:spPr>
          <a:xfrm>
            <a:off x="658026" y="358464"/>
            <a:ext cx="7733944"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D0DB3"/>
                </a:solidFill>
                <a:effectLst/>
                <a:uLnTx/>
                <a:uFillTx/>
                <a:latin typeface="Aptos" panose="020B0004020202020204" pitchFamily="34" charset="0"/>
                <a:ea typeface="Aptos" panose="020B0004020202020204" pitchFamily="34" charset="0"/>
                <a:cs typeface="Times New Roman" panose="02020603050405020304" pitchFamily="18" charset="0"/>
              </a:rPr>
              <a:t>Safety Tips from Your Police Department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D0DB3"/>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D0DB3"/>
                </a:solidFill>
                <a:effectLst/>
                <a:uLnTx/>
                <a:uFillTx/>
                <a:latin typeface="Aptos" panose="020B0004020202020204" pitchFamily="34" charset="0"/>
                <a:ea typeface="Aptos" panose="020B0004020202020204" pitchFamily="34" charset="0"/>
                <a:cs typeface="Times New Roman" panose="02020603050405020304" pitchFamily="18" charset="0"/>
              </a:rPr>
              <a:t>Preventing Armed Robbery</a:t>
            </a:r>
            <a:endParaRPr kumimoji="0" lang="en-US" sz="2400" b="0" i="0" u="none" strike="noStrike" kern="1200" cap="none" spc="0" normalizeH="0" baseline="0" noProof="0" dirty="0">
              <a:ln>
                <a:noFill/>
              </a:ln>
              <a:solidFill>
                <a:srgbClr val="0D0DB3"/>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89681BFC-6D45-D1E7-25CA-260D48067D7A}"/>
              </a:ext>
            </a:extLst>
          </p:cNvPr>
          <p:cNvSpPr txBox="1"/>
          <p:nvPr/>
        </p:nvSpPr>
        <p:spPr>
          <a:xfrm>
            <a:off x="328143" y="1759107"/>
            <a:ext cx="8319102" cy="4822474"/>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1400" b="0" i="0" u="none" strike="noStrike" kern="100" cap="none" spc="0" normalizeH="0" baseline="0" noProof="0" dirty="0">
                <a:ln>
                  <a:noFill/>
                </a:ln>
                <a:solidFill>
                  <a:srgbClr val="0D0DB3"/>
                </a:solidFill>
                <a:effectLst/>
                <a:uLnTx/>
                <a:uFillTx/>
                <a:latin typeface="Aptos" panose="020B0004020202020204" pitchFamily="34" charset="0"/>
                <a:ea typeface="Aptos" panose="020B0004020202020204" pitchFamily="34" charset="0"/>
                <a:cs typeface="Times New Roman" panose="02020603050405020304" pitchFamily="18" charset="0"/>
              </a:rPr>
              <a:t>While we work hard to keep our community safe, you can take steps to reduce the risk of becoming a target for armed robbery. </a:t>
            </a:r>
            <a:br>
              <a:rPr kumimoji="0" lang="en-US" sz="1400" b="0" i="0" u="none" strike="noStrike" kern="100" cap="none" spc="0" normalizeH="0" baseline="0" noProof="0" dirty="0">
                <a:ln>
                  <a:noFill/>
                </a:ln>
                <a:solidFill>
                  <a:srgbClr val="0D0DB3"/>
                </a:solidFill>
                <a:effectLst/>
                <a:uLnTx/>
                <a:uFillTx/>
                <a:latin typeface="Aptos" panose="020B0004020202020204" pitchFamily="34" charset="0"/>
                <a:ea typeface="Aptos" panose="020B0004020202020204" pitchFamily="34" charset="0"/>
                <a:cs typeface="Times New Roman" panose="02020603050405020304" pitchFamily="18" charset="0"/>
              </a:rPr>
            </a:br>
            <a:r>
              <a:rPr kumimoji="0" lang="en-US" sz="1400" b="0" i="0" u="none" strike="noStrike" kern="100" cap="none" spc="0" normalizeH="0" baseline="0" noProof="0" dirty="0">
                <a:ln>
                  <a:noFill/>
                </a:ln>
                <a:solidFill>
                  <a:srgbClr val="0D0DB3"/>
                </a:solidFill>
                <a:effectLst/>
                <a:uLnTx/>
                <a:uFillTx/>
                <a:latin typeface="Aptos" panose="020B0004020202020204" pitchFamily="34" charset="0"/>
                <a:ea typeface="Aptos" panose="020B0004020202020204" pitchFamily="34" charset="0"/>
                <a:cs typeface="Times New Roman" panose="02020603050405020304" pitchFamily="18" charset="0"/>
              </a:rPr>
              <a:t>Whether you're a business owner, employee, or resident, these proactive tips can help:</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1400" b="0" i="0" u="none" strike="noStrike" kern="100" cap="none" spc="0" normalizeH="0" baseline="0" noProof="0" dirty="0">
                <a:ln>
                  <a:noFill/>
                </a:ln>
                <a:solidFill>
                  <a:srgbClr val="0D0DB3"/>
                </a:solidFill>
                <a:effectLst/>
                <a:uLnTx/>
                <a:uFillTx/>
                <a:latin typeface="Aptos" panose="020B0004020202020204" pitchFamily="34" charset="0"/>
                <a:ea typeface="Aptos" panose="020B0004020202020204" pitchFamily="34" charset="0"/>
                <a:cs typeface="Times New Roman" panose="02020603050405020304" pitchFamily="18" charset="0"/>
              </a:rPr>
              <a:t>For Businesses:</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1400" b="0" i="0" u="none" strike="noStrike" kern="100" cap="none" spc="0" normalizeH="0" baseline="0" noProof="0" dirty="0">
                <a:ln>
                  <a:noFill/>
                </a:ln>
                <a:solidFill>
                  <a:srgbClr val="0D0DB3"/>
                </a:solidFill>
                <a:effectLst/>
                <a:uLnTx/>
                <a:uFillTx/>
                <a:latin typeface="Aptos" panose="020B0004020202020204" pitchFamily="34" charset="0"/>
                <a:ea typeface="Aptos" panose="020B0004020202020204" pitchFamily="34" charset="0"/>
                <a:cs typeface="Times New Roman" panose="02020603050405020304" pitchFamily="18" charset="0"/>
              </a:rPr>
              <a:t>Keep the Premises Well-Lit - Bright lighting around entrances, exits, and parking lots discourages criminal activity.</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1400" b="0" i="0" u="none" strike="noStrike" kern="100" cap="none" spc="0" normalizeH="0" baseline="0" noProof="0" dirty="0">
                <a:ln>
                  <a:noFill/>
                </a:ln>
                <a:solidFill>
                  <a:srgbClr val="0D0DB3"/>
                </a:solidFill>
                <a:effectLst/>
                <a:uLnTx/>
                <a:uFillTx/>
                <a:latin typeface="Aptos" panose="020B0004020202020204" pitchFamily="34" charset="0"/>
                <a:ea typeface="Aptos" panose="020B0004020202020204" pitchFamily="34" charset="0"/>
                <a:cs typeface="Times New Roman" panose="02020603050405020304" pitchFamily="18" charset="0"/>
              </a:rPr>
              <a:t>Limit Cash on Hand - Make frequent bank deposits and use a drop safe to reduce accessible cash.</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1400" b="0" i="0" u="none" strike="noStrike" kern="100" cap="none" spc="0" normalizeH="0" baseline="0" noProof="0" dirty="0">
                <a:ln>
                  <a:noFill/>
                </a:ln>
                <a:solidFill>
                  <a:srgbClr val="0D0DB3"/>
                </a:solidFill>
                <a:effectLst/>
                <a:uLnTx/>
                <a:uFillTx/>
                <a:latin typeface="Aptos" panose="020B0004020202020204" pitchFamily="34" charset="0"/>
                <a:ea typeface="Aptos" panose="020B0004020202020204" pitchFamily="34" charset="0"/>
                <a:cs typeface="Times New Roman" panose="02020603050405020304" pitchFamily="18" charset="0"/>
              </a:rPr>
              <a:t>Use Surveillance Cameras - Visible, working security cameras can deter criminals and help identify them if a crime occurs.</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1400" b="0" i="0" u="none" strike="noStrike" kern="100" cap="none" spc="0" normalizeH="0" baseline="0" noProof="0" dirty="0">
                <a:ln>
                  <a:noFill/>
                </a:ln>
                <a:solidFill>
                  <a:srgbClr val="0D0DB3"/>
                </a:solidFill>
                <a:effectLst/>
                <a:uLnTx/>
                <a:uFillTx/>
                <a:latin typeface="Aptos" panose="020B0004020202020204" pitchFamily="34" charset="0"/>
                <a:ea typeface="Aptos" panose="020B0004020202020204" pitchFamily="34" charset="0"/>
                <a:cs typeface="Times New Roman" panose="02020603050405020304" pitchFamily="18" charset="0"/>
              </a:rPr>
              <a:t>For Individuals:</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1400" b="0" i="0" u="none" strike="noStrike" kern="100" cap="none" spc="0" normalizeH="0" baseline="0" noProof="0" dirty="0">
                <a:ln>
                  <a:noFill/>
                </a:ln>
                <a:solidFill>
                  <a:srgbClr val="0D0DB3"/>
                </a:solidFill>
                <a:effectLst/>
                <a:uLnTx/>
                <a:uFillTx/>
                <a:latin typeface="Aptos" panose="020B0004020202020204" pitchFamily="34" charset="0"/>
                <a:ea typeface="Aptos" panose="020B0004020202020204" pitchFamily="34" charset="0"/>
                <a:cs typeface="Times New Roman" panose="02020603050405020304" pitchFamily="18" charset="0"/>
              </a:rPr>
              <a:t>Be Aware of Your Surroundings - Avoid distractions like phones when walking alone, especially at night.</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1400" b="0" i="0" u="none" strike="noStrike" kern="100" cap="none" spc="0" normalizeH="0" baseline="0" noProof="0" dirty="0">
                <a:ln>
                  <a:noFill/>
                </a:ln>
                <a:solidFill>
                  <a:srgbClr val="0D0DB3"/>
                </a:solidFill>
                <a:effectLst/>
                <a:uLnTx/>
                <a:uFillTx/>
                <a:latin typeface="Aptos" panose="020B0004020202020204" pitchFamily="34" charset="0"/>
                <a:ea typeface="Aptos" panose="020B0004020202020204" pitchFamily="34" charset="0"/>
                <a:cs typeface="Times New Roman" panose="02020603050405020304" pitchFamily="18" charset="0"/>
              </a:rPr>
              <a:t>Park in Well-Lit Areas - And always lock your car and keep windows rolled up.</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1400" b="0" i="0" u="none" strike="noStrike" kern="100" cap="none" spc="0" normalizeH="0" baseline="0" noProof="0" dirty="0">
                <a:ln>
                  <a:noFill/>
                </a:ln>
                <a:solidFill>
                  <a:srgbClr val="0D0DB3"/>
                </a:solidFill>
                <a:effectLst/>
                <a:uLnTx/>
                <a:uFillTx/>
                <a:latin typeface="Aptos" panose="020B0004020202020204" pitchFamily="34" charset="0"/>
                <a:ea typeface="Aptos" panose="020B0004020202020204" pitchFamily="34" charset="0"/>
                <a:cs typeface="Times New Roman" panose="02020603050405020304" pitchFamily="18" charset="0"/>
              </a:rPr>
              <a:t>Trust Your Instincts - If something feels off, it probably is. Leave the area and call the police if needed.</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14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                                                                                                                             </a:t>
            </a:r>
            <a:r>
              <a:rPr kumimoji="0" lang="en-US" sz="1400" b="0" i="0" u="none" strike="noStrike" kern="100" cap="none" spc="0" normalizeH="0" baseline="0" noProof="0" dirty="0">
                <a:ln>
                  <a:noFill/>
                </a:ln>
                <a:solidFill>
                  <a:srgbClr val="0D0DB3"/>
                </a:solidFill>
                <a:effectLst/>
                <a:uLnTx/>
                <a:uFillTx/>
                <a:latin typeface="Aptos" panose="020B0004020202020204" pitchFamily="34" charset="0"/>
                <a:ea typeface="Aptos" panose="020B0004020202020204" pitchFamily="34" charset="0"/>
                <a:cs typeface="Times New Roman" panose="02020603050405020304" pitchFamily="18" charset="0"/>
              </a:rPr>
              <a:t>Detective Clay Spriggs</a:t>
            </a:r>
            <a:endParaRPr kumimoji="0" lang="en-US" sz="1400" b="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endParaRPr kumimoji="0" lang="en-US" sz="1400" b="0" i="0" u="none" strike="noStrike" kern="100" cap="none" spc="0" normalizeH="0" baseline="0" noProof="0" dirty="0">
              <a:ln>
                <a:noFill/>
              </a:ln>
              <a:solidFill>
                <a:srgbClr val="0D0DB3"/>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635474544"/>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1000">
              <a:schemeClr val="accent1">
                <a:lumMod val="5000"/>
                <a:lumOff val="95000"/>
              </a:schemeClr>
            </a:gs>
            <a:gs pos="100000">
              <a:srgbClr val="0D0DB3"/>
            </a:gs>
            <a:gs pos="72000">
              <a:schemeClr val="accent1">
                <a:lumMod val="45000"/>
                <a:lumOff val="55000"/>
              </a:schemeClr>
            </a:gs>
            <a:gs pos="100000">
              <a:schemeClr val="accent1">
                <a:lumMod val="30000"/>
                <a:lumOff val="70000"/>
              </a:schemeClr>
            </a:gs>
          </a:gsLst>
          <a:lin ang="1200000" scaled="0"/>
        </a:gradFill>
        <a:effectLst/>
      </p:bgPr>
    </p:bg>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TextBox 10">
            <a:extLst>
              <a:ext uri="{FF2B5EF4-FFF2-40B4-BE49-F238E27FC236}">
                <a16:creationId xmlns:a16="http://schemas.microsoft.com/office/drawing/2014/main" id="{CDFC3B07-72B7-45F4-88C8-087AD179AD07}"/>
              </a:ext>
            </a:extLst>
          </p:cNvPr>
          <p:cNvSpPr txBox="1"/>
          <p:nvPr/>
        </p:nvSpPr>
        <p:spPr>
          <a:xfrm>
            <a:off x="0" y="6488668"/>
            <a:ext cx="12192000" cy="338554"/>
          </a:xfrm>
          <a:prstGeom prst="rect">
            <a:avLst/>
          </a:prstGeom>
          <a:noFill/>
        </p:spPr>
        <p:txBody>
          <a:bodyPr wrap="square" rtlCol="0">
            <a:spAutoFit/>
          </a:bodyPr>
          <a:lstStyle/>
          <a:p>
            <a:pPr algn="ctr">
              <a:spcAft>
                <a:spcPts val="600"/>
              </a:spcAft>
            </a:pPr>
            <a:r>
              <a:rPr lang="en-US" sz="1600" b="1" dirty="0">
                <a:solidFill>
                  <a:srgbClr val="0D0DB3"/>
                </a:solidFill>
                <a:latin typeface="Bahnschrift SemiCondensed" panose="020B0502040204020203" pitchFamily="34" charset="0"/>
                <a:cs typeface="Arial" panose="020B0604020202020204" pitchFamily="34" charset="0"/>
              </a:rPr>
              <a:t>1025 CAMPBELL ROAD, HOUSTON, TX 77055 / PHONE: 713-465-8323 / EMAIL: DISPATCH@SPRINGVALLEYTX.COM</a:t>
            </a:r>
          </a:p>
        </p:txBody>
      </p:sp>
      <p:pic>
        <p:nvPicPr>
          <p:cNvPr id="8" name="Picture 7" descr="Logo&#10;&#10;Description automatically generated">
            <a:extLst>
              <a:ext uri="{FF2B5EF4-FFF2-40B4-BE49-F238E27FC236}">
                <a16:creationId xmlns:a16="http://schemas.microsoft.com/office/drawing/2014/main" id="{64D4F247-04AA-418D-ADF1-A30C46736041}"/>
              </a:ext>
            </a:extLst>
          </p:cNvPr>
          <p:cNvPicPr>
            <a:picLocks noChangeAspect="1"/>
          </p:cNvPicPr>
          <p:nvPr/>
        </p:nvPicPr>
        <p:blipFill rotWithShape="1">
          <a:blip r:embed="rId2">
            <a:extLst>
              <a:ext uri="{28A0092B-C50C-407E-A947-70E740481C1C}">
                <a14:useLocalDpi xmlns:a14="http://schemas.microsoft.com/office/drawing/2010/main" val="0"/>
              </a:ext>
            </a:extLst>
          </a:blip>
          <a:srcRect l="23910" t="18362" r="23914" b="18362"/>
          <a:stretch/>
        </p:blipFill>
        <p:spPr>
          <a:xfrm>
            <a:off x="9789211" y="325368"/>
            <a:ext cx="2205559" cy="2665050"/>
          </a:xfrm>
          <a:prstGeom prst="rect">
            <a:avLst/>
          </a:prstGeom>
        </p:spPr>
      </p:pic>
      <p:sp>
        <p:nvSpPr>
          <p:cNvPr id="9" name="TextBox 8">
            <a:extLst>
              <a:ext uri="{FF2B5EF4-FFF2-40B4-BE49-F238E27FC236}">
                <a16:creationId xmlns:a16="http://schemas.microsoft.com/office/drawing/2014/main" id="{0DEA87C5-D75F-4441-A3B5-0A468EC60079}"/>
              </a:ext>
            </a:extLst>
          </p:cNvPr>
          <p:cNvSpPr txBox="1"/>
          <p:nvPr/>
        </p:nvSpPr>
        <p:spPr>
          <a:xfrm>
            <a:off x="9742062" y="3136612"/>
            <a:ext cx="2299855" cy="584775"/>
          </a:xfrm>
          <a:prstGeom prst="rect">
            <a:avLst/>
          </a:prstGeom>
          <a:noFill/>
        </p:spPr>
        <p:txBody>
          <a:bodyPr wrap="square">
            <a:spAutoFit/>
          </a:bodyPr>
          <a:lstStyle/>
          <a:p>
            <a:pPr algn="ctr"/>
            <a:r>
              <a:rPr lang="en-US" sz="1600" b="1" dirty="0">
                <a:ln w="0">
                  <a:solidFill>
                    <a:schemeClr val="tx1">
                      <a:alpha val="61000"/>
                    </a:schemeClr>
                  </a:solidFill>
                </a:ln>
                <a:solidFill>
                  <a:srgbClr val="0D0DB3"/>
                </a:solidFill>
                <a:latin typeface="Britannic Bold" panose="020B0903060703020204" pitchFamily="34" charset="0"/>
                <a:cs typeface="Aharoni" panose="02010803020104030203" pitchFamily="2" charset="-79"/>
              </a:rPr>
              <a:t>COMMUNITY MATTERS.</a:t>
            </a:r>
          </a:p>
          <a:p>
            <a:pPr algn="ctr"/>
            <a:r>
              <a:rPr lang="en-US" sz="1600" b="1" dirty="0">
                <a:ln w="0">
                  <a:solidFill>
                    <a:schemeClr val="tx1">
                      <a:alpha val="61000"/>
                    </a:schemeClr>
                  </a:solidFill>
                </a:ln>
                <a:solidFill>
                  <a:srgbClr val="0D0DB3"/>
                </a:solidFill>
                <a:latin typeface="Britannic Bold" panose="020B0903060703020204" pitchFamily="34" charset="0"/>
                <a:cs typeface="Aharoni" panose="02010803020104030203" pitchFamily="2" charset="-79"/>
              </a:rPr>
              <a:t>  WE ARE A TEAM.</a:t>
            </a:r>
          </a:p>
        </p:txBody>
      </p:sp>
      <p:sp>
        <p:nvSpPr>
          <p:cNvPr id="2" name="TextBox 1"/>
          <p:cNvSpPr txBox="1"/>
          <p:nvPr/>
        </p:nvSpPr>
        <p:spPr>
          <a:xfrm>
            <a:off x="592282" y="488373"/>
            <a:ext cx="7335982" cy="1046440"/>
          </a:xfrm>
          <a:prstGeom prst="rect">
            <a:avLst/>
          </a:prstGeom>
          <a:noFill/>
        </p:spPr>
        <p:txBody>
          <a:bodyPr wrap="square" rtlCol="0">
            <a:spAutoFit/>
          </a:bodyPr>
          <a:lstStyle/>
          <a:p>
            <a:r>
              <a:rPr lang="en-US" sz="4400" b="1" dirty="0">
                <a:solidFill>
                  <a:srgbClr val="0D0DB3"/>
                </a:solidFill>
                <a:latin typeface="Agency FB" panose="020B0503020202020204" pitchFamily="34" charset="0"/>
              </a:rPr>
              <a:t>HURRICANE PREPAREDNESS:</a:t>
            </a:r>
          </a:p>
          <a:p>
            <a:endParaRPr lang="en-US" dirty="0"/>
          </a:p>
        </p:txBody>
      </p:sp>
      <p:sp>
        <p:nvSpPr>
          <p:cNvPr id="3" name="TextBox 2"/>
          <p:cNvSpPr txBox="1"/>
          <p:nvPr/>
        </p:nvSpPr>
        <p:spPr>
          <a:xfrm>
            <a:off x="758536" y="1693718"/>
            <a:ext cx="7065819" cy="4031873"/>
          </a:xfrm>
          <a:prstGeom prst="rect">
            <a:avLst/>
          </a:prstGeom>
          <a:noFill/>
        </p:spPr>
        <p:txBody>
          <a:bodyPr wrap="square" rtlCol="0">
            <a:spAutoFit/>
          </a:bodyPr>
          <a:lstStyle/>
          <a:p>
            <a:pPr marR="0">
              <a:spcBef>
                <a:spcPts val="0"/>
              </a:spcBef>
              <a:spcAft>
                <a:spcPts val="0"/>
              </a:spcAft>
            </a:pPr>
            <a:r>
              <a:rPr lang="en-US" sz="1400" dirty="0">
                <a:solidFill>
                  <a:srgbClr val="0D0DB3"/>
                </a:solidFill>
                <a:latin typeface="Calibri" panose="020F0502020204030204" pitchFamily="34" charset="0"/>
              </a:rPr>
              <a:t>The hurricane season runs from</a:t>
            </a:r>
            <a:r>
              <a:rPr lang="en-US" sz="1400" b="1" dirty="0">
                <a:solidFill>
                  <a:srgbClr val="0D0DB3"/>
                </a:solidFill>
                <a:latin typeface="Calibri" panose="020F0502020204030204" pitchFamily="34" charset="0"/>
              </a:rPr>
              <a:t> June 1 to Nov. 30</a:t>
            </a:r>
            <a:r>
              <a:rPr lang="en-US" sz="1400" dirty="0">
                <a:solidFill>
                  <a:srgbClr val="0D0DB3"/>
                </a:solidFill>
                <a:latin typeface="Calibri" panose="020F0502020204030204" pitchFamily="34" charset="0"/>
              </a:rPr>
              <a:t>. </a:t>
            </a:r>
          </a:p>
          <a:p>
            <a:pPr marR="0">
              <a:spcBef>
                <a:spcPts val="0"/>
              </a:spcBef>
              <a:spcAft>
                <a:spcPts val="0"/>
              </a:spcAft>
            </a:pPr>
            <a:endParaRPr lang="en-US" sz="1400" dirty="0">
              <a:solidFill>
                <a:srgbClr val="0D0DB3"/>
              </a:solidFill>
              <a:latin typeface="Calibri" panose="020F0502020204030204" pitchFamily="34" charset="0"/>
            </a:endParaRPr>
          </a:p>
          <a:p>
            <a:pPr lvl="1"/>
            <a:r>
              <a:rPr lang="en-US" sz="1400" dirty="0">
                <a:solidFill>
                  <a:srgbClr val="0D0DB3"/>
                </a:solidFill>
                <a:latin typeface="Calibri" panose="020F0502020204030204" pitchFamily="34" charset="0"/>
              </a:rPr>
              <a:t>Hurricanes are dangerous and can cause major damage from storm surges, wind damage, rip currents, and flooding. They can happen along any U.S. coast or in any territory in the Atlantic or Pacific oceans. Storm surge historically is the leading cause of hurricane-related deaths in the United States. </a:t>
            </a:r>
          </a:p>
          <a:p>
            <a:pPr marR="0">
              <a:spcBef>
                <a:spcPts val="0"/>
              </a:spcBef>
              <a:spcAft>
                <a:spcPts val="0"/>
              </a:spcAft>
            </a:pPr>
            <a:endParaRPr lang="en-US" sz="1400" dirty="0">
              <a:solidFill>
                <a:srgbClr val="0D0DB3"/>
              </a:solidFill>
              <a:latin typeface="Calibri" panose="020F0502020204030204" pitchFamily="34" charset="0"/>
            </a:endParaRPr>
          </a:p>
          <a:p>
            <a:pPr marR="0">
              <a:spcBef>
                <a:spcPts val="0"/>
              </a:spcBef>
              <a:spcAft>
                <a:spcPts val="0"/>
              </a:spcAft>
            </a:pPr>
            <a:r>
              <a:rPr lang="en-US" sz="1400" dirty="0">
                <a:solidFill>
                  <a:srgbClr val="0D0DB3"/>
                </a:solidFill>
                <a:latin typeface="Calibri" panose="020F0502020204030204" pitchFamily="34" charset="0"/>
              </a:rPr>
              <a:t>Please use the following links from the City of Houston for the hurricane checklist and preparedness information.</a:t>
            </a:r>
          </a:p>
          <a:p>
            <a:endParaRPr lang="en-US" sz="1400" dirty="0">
              <a:solidFill>
                <a:srgbClr val="0D0DB3"/>
              </a:solidFill>
              <a:latin typeface="Calibri" panose="020F0502020204030204" pitchFamily="34" charset="0"/>
              <a:ea typeface="Calibri" panose="020F0502020204030204" pitchFamily="34" charset="0"/>
            </a:endParaRPr>
          </a:p>
          <a:p>
            <a:pPr lvl="1"/>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https://www.houstontx.gov/council/h/disasterprep/METRO-Hurricane-Preparedness.pdf</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lvl="1"/>
            <a:br>
              <a:rPr lang="en-US" sz="1400" dirty="0">
                <a:solidFill>
                  <a:srgbClr val="1A0DAB"/>
                </a:solidFill>
                <a:hlinkClick r:id="rId3"/>
              </a:rPr>
            </a:b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https://www.houstonoem.org/preparedness-are-you-ready/</a:t>
            </a:r>
            <a:endPar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br>
              <a:rPr lang="en-US" sz="1400" dirty="0">
                <a:solidFill>
                  <a:srgbClr val="202124"/>
                </a:solidFill>
                <a:latin typeface="Roboto" panose="02000000000000000000" pitchFamily="2" charset="0"/>
              </a:rPr>
            </a:br>
            <a:r>
              <a:rPr lang="en-US" sz="1400" dirty="0">
                <a:solidFill>
                  <a:srgbClr val="0D0DB3"/>
                </a:solidFill>
                <a:latin typeface="Calibri" panose="020F0502020204030204" pitchFamily="34" charset="0"/>
                <a:ea typeface="Calibri" panose="020F0502020204030204" pitchFamily="34" charset="0"/>
              </a:rPr>
              <a:t>Please use the following link for hurricane tracking information.</a:t>
            </a:r>
          </a:p>
          <a:p>
            <a:endParaRPr lang="en-US" sz="1400" dirty="0">
              <a:latin typeface="Calibri" panose="020F0502020204030204" pitchFamily="34" charset="0"/>
              <a:ea typeface="Calibri" panose="020F0502020204030204" pitchFamily="34" charset="0"/>
            </a:endParaRPr>
          </a:p>
          <a:p>
            <a:pPr lvl="1"/>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5"/>
              </a:rPr>
              <a:t>https://www.nhc.noaa.gov/</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492860964"/>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1000">
              <a:schemeClr val="accent1">
                <a:lumMod val="5000"/>
                <a:lumOff val="95000"/>
              </a:schemeClr>
            </a:gs>
            <a:gs pos="100000">
              <a:srgbClr val="0D0DB3"/>
            </a:gs>
            <a:gs pos="83000">
              <a:schemeClr val="accent1">
                <a:lumMod val="45000"/>
                <a:lumOff val="55000"/>
              </a:schemeClr>
            </a:gs>
            <a:gs pos="100000">
              <a:schemeClr val="accent1">
                <a:lumMod val="30000"/>
                <a:lumOff val="70000"/>
              </a:schemeClr>
            </a:gs>
          </a:gsLst>
          <a:lin ang="1200000" scaled="0"/>
        </a:gradFill>
        <a:effectLst/>
      </p:bgPr>
    </p:bg>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Picture 11" descr="Logo&#10;&#10;Description automatically generated">
            <a:extLst>
              <a:ext uri="{FF2B5EF4-FFF2-40B4-BE49-F238E27FC236}">
                <a16:creationId xmlns:a16="http://schemas.microsoft.com/office/drawing/2014/main" id="{64D4F247-04AA-418D-ADF1-A30C46736041}"/>
              </a:ext>
            </a:extLst>
          </p:cNvPr>
          <p:cNvPicPr>
            <a:picLocks noChangeAspect="1"/>
          </p:cNvPicPr>
          <p:nvPr/>
        </p:nvPicPr>
        <p:blipFill rotWithShape="1">
          <a:blip r:embed="rId2">
            <a:extLst>
              <a:ext uri="{28A0092B-C50C-407E-A947-70E740481C1C}">
                <a14:useLocalDpi xmlns:a14="http://schemas.microsoft.com/office/drawing/2010/main" val="0"/>
              </a:ext>
            </a:extLst>
          </a:blip>
          <a:srcRect l="23910" t="18362" r="23914" b="18362"/>
          <a:stretch/>
        </p:blipFill>
        <p:spPr>
          <a:xfrm>
            <a:off x="8902520" y="358464"/>
            <a:ext cx="2205559" cy="2665050"/>
          </a:xfrm>
          <a:prstGeom prst="rect">
            <a:avLst/>
          </a:prstGeom>
        </p:spPr>
      </p:pic>
      <p:sp>
        <p:nvSpPr>
          <p:cNvPr id="13" name="TextBox 12">
            <a:extLst>
              <a:ext uri="{FF2B5EF4-FFF2-40B4-BE49-F238E27FC236}">
                <a16:creationId xmlns:a16="http://schemas.microsoft.com/office/drawing/2014/main" id="{0DEA87C5-D75F-4441-A3B5-0A468EC60079}"/>
              </a:ext>
            </a:extLst>
          </p:cNvPr>
          <p:cNvSpPr txBox="1"/>
          <p:nvPr/>
        </p:nvSpPr>
        <p:spPr>
          <a:xfrm>
            <a:off x="8808224" y="3136612"/>
            <a:ext cx="2299855"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w="0">
                  <a:solidFill>
                    <a:prstClr val="white">
                      <a:alpha val="61000"/>
                    </a:prstClr>
                  </a:solidFill>
                </a:ln>
                <a:solidFill>
                  <a:srgbClr val="0D0DB3"/>
                </a:solidFill>
                <a:effectLst/>
                <a:uLnTx/>
                <a:uFillTx/>
                <a:latin typeface="Britannic Bold" panose="020B0903060703020204" pitchFamily="34" charset="0"/>
                <a:ea typeface="+mn-ea"/>
                <a:cs typeface="Aharoni" panose="02010803020104030203" pitchFamily="2" charset="-79"/>
              </a:rPr>
              <a:t>COMMUNITY MATTERS.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w="0">
                  <a:solidFill>
                    <a:prstClr val="white">
                      <a:alpha val="61000"/>
                    </a:prstClr>
                  </a:solidFill>
                </a:ln>
                <a:solidFill>
                  <a:srgbClr val="0D0DB3"/>
                </a:solidFill>
                <a:effectLst/>
                <a:uLnTx/>
                <a:uFillTx/>
                <a:latin typeface="Britannic Bold" panose="020B0903060703020204" pitchFamily="34" charset="0"/>
                <a:ea typeface="+mn-ea"/>
                <a:cs typeface="Aharoni" panose="02010803020104030203" pitchFamily="2" charset="-79"/>
              </a:rPr>
              <a:t>  WE ARE A TEAM.</a:t>
            </a:r>
          </a:p>
        </p:txBody>
      </p:sp>
      <p:sp>
        <p:nvSpPr>
          <p:cNvPr id="8" name="TextBox 7">
            <a:extLst>
              <a:ext uri="{FF2B5EF4-FFF2-40B4-BE49-F238E27FC236}">
                <a16:creationId xmlns:a16="http://schemas.microsoft.com/office/drawing/2014/main" id="{A329E084-446C-E4AB-0CCE-1835D4BB8932}"/>
              </a:ext>
            </a:extLst>
          </p:cNvPr>
          <p:cNvSpPr txBox="1"/>
          <p:nvPr/>
        </p:nvSpPr>
        <p:spPr>
          <a:xfrm>
            <a:off x="8080185" y="5858306"/>
            <a:ext cx="3850228" cy="7232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200" b="1" i="0" u="none" strike="noStrike" kern="1200" cap="none" spc="0" normalizeH="0" baseline="0" noProof="0" dirty="0">
                <a:ln>
                  <a:noFill/>
                </a:ln>
                <a:solidFill>
                  <a:srgbClr val="0D0DB3"/>
                </a:solidFill>
                <a:effectLst/>
                <a:uLnTx/>
                <a:uFillTx/>
                <a:latin typeface="Bahnschrift SemiCondensed" panose="020B0502040204020203" pitchFamily="34" charset="0"/>
                <a:ea typeface="+mn-ea"/>
                <a:cs typeface="Arial" panose="020B0604020202020204" pitchFamily="34" charset="0"/>
              </a:rPr>
              <a:t>1025 CAMPBELL ROAD, HOUSTON, TX 77055 </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200" b="1" i="0" u="none" strike="noStrike" kern="1200" cap="none" spc="0" normalizeH="0" baseline="0" noProof="0" dirty="0">
                <a:ln>
                  <a:noFill/>
                </a:ln>
                <a:solidFill>
                  <a:srgbClr val="0D0DB3"/>
                </a:solidFill>
                <a:effectLst/>
                <a:uLnTx/>
                <a:uFillTx/>
                <a:latin typeface="Bahnschrift SemiCondensed" panose="020B0502040204020203" pitchFamily="34" charset="0"/>
                <a:ea typeface="+mn-ea"/>
                <a:cs typeface="Arial" panose="020B0604020202020204" pitchFamily="34" charset="0"/>
              </a:rPr>
              <a:t> PHONE: 713-465-8323 / EMAIL: DISPATCH@SPRINGVALLEYTX.COM</a:t>
            </a:r>
          </a:p>
        </p:txBody>
      </p:sp>
      <p:pic>
        <p:nvPicPr>
          <p:cNvPr id="2" name="Picture 1" descr="Screen Clipping"/>
          <p:cNvPicPr>
            <a:picLocks noChangeAspect="1"/>
          </p:cNvPicPr>
          <p:nvPr/>
        </p:nvPicPr>
        <p:blipFill>
          <a:blip r:embed="rId3"/>
          <a:stretch>
            <a:fillRect/>
          </a:stretch>
        </p:blipFill>
        <p:spPr>
          <a:xfrm>
            <a:off x="6091237" y="3424237"/>
            <a:ext cx="9526" cy="9526"/>
          </a:xfrm>
          <a:prstGeom prst="rect">
            <a:avLst/>
          </a:prstGeom>
        </p:spPr>
      </p:pic>
      <p:pic>
        <p:nvPicPr>
          <p:cNvPr id="4" name="Picture 3">
            <a:extLst>
              <a:ext uri="{FF2B5EF4-FFF2-40B4-BE49-F238E27FC236}">
                <a16:creationId xmlns:a16="http://schemas.microsoft.com/office/drawing/2014/main" id="{937014FC-FF6D-4529-9E24-68D554F547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2452" y="667378"/>
            <a:ext cx="5408590" cy="5645395"/>
          </a:xfrm>
          <a:prstGeom prst="rect">
            <a:avLst/>
          </a:prstGeom>
        </p:spPr>
      </p:pic>
    </p:spTree>
    <p:extLst>
      <p:ext uri="{BB962C8B-B14F-4D97-AF65-F5344CB8AC3E}">
        <p14:creationId xmlns:p14="http://schemas.microsoft.com/office/powerpoint/2010/main" val="1846776550"/>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1000">
              <a:schemeClr val="accent1">
                <a:lumMod val="5000"/>
                <a:lumOff val="95000"/>
              </a:schemeClr>
            </a:gs>
            <a:gs pos="100000">
              <a:srgbClr val="0D0DB3"/>
            </a:gs>
            <a:gs pos="72000">
              <a:schemeClr val="accent1">
                <a:lumMod val="45000"/>
                <a:lumOff val="55000"/>
              </a:schemeClr>
            </a:gs>
            <a:gs pos="100000">
              <a:schemeClr val="accent1">
                <a:lumMod val="30000"/>
                <a:lumOff val="70000"/>
              </a:schemeClr>
            </a:gs>
          </a:gsLst>
          <a:lin ang="1200000" scaled="0"/>
        </a:gradFill>
        <a:effectLst/>
      </p:bgPr>
    </p:bg>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CDFC3B07-72B7-45F4-88C8-087AD179AD07}"/>
              </a:ext>
            </a:extLst>
          </p:cNvPr>
          <p:cNvSpPr txBox="1"/>
          <p:nvPr/>
        </p:nvSpPr>
        <p:spPr>
          <a:xfrm>
            <a:off x="0" y="6488668"/>
            <a:ext cx="1219200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600" b="1" i="0" u="none" strike="noStrike" kern="1200" cap="none" spc="0" normalizeH="0" baseline="0" noProof="0" dirty="0">
                <a:ln>
                  <a:noFill/>
                </a:ln>
                <a:solidFill>
                  <a:srgbClr val="0D0DB3"/>
                </a:solidFill>
                <a:effectLst/>
                <a:uLnTx/>
                <a:uFillTx/>
                <a:latin typeface="Bahnschrift SemiCondensed" panose="020B0502040204020203" pitchFamily="34" charset="0"/>
                <a:ea typeface="+mn-ea"/>
                <a:cs typeface="Arial" panose="020B0604020202020204" pitchFamily="34" charset="0"/>
              </a:rPr>
              <a:t>1025 CAMPBELL ROAD, HOUSTON, TX 77055 / PHONE: 713-465-8323 / EMAIL: DISPATCH@SPRINGVALLEYTX.COM</a:t>
            </a:r>
          </a:p>
        </p:txBody>
      </p:sp>
      <p:pic>
        <p:nvPicPr>
          <p:cNvPr id="8" name="Picture 7" descr="Logo&#10;&#10;Description automatically generated">
            <a:extLst>
              <a:ext uri="{FF2B5EF4-FFF2-40B4-BE49-F238E27FC236}">
                <a16:creationId xmlns:a16="http://schemas.microsoft.com/office/drawing/2014/main" id="{64D4F247-04AA-418D-ADF1-A30C46736041}"/>
              </a:ext>
            </a:extLst>
          </p:cNvPr>
          <p:cNvPicPr>
            <a:picLocks noChangeAspect="1"/>
          </p:cNvPicPr>
          <p:nvPr/>
        </p:nvPicPr>
        <p:blipFill rotWithShape="1">
          <a:blip r:embed="rId2">
            <a:extLst>
              <a:ext uri="{28A0092B-C50C-407E-A947-70E740481C1C}">
                <a14:useLocalDpi xmlns:a14="http://schemas.microsoft.com/office/drawing/2010/main" val="0"/>
              </a:ext>
            </a:extLst>
          </a:blip>
          <a:srcRect l="23910" t="18362" r="23914" b="18362"/>
          <a:stretch/>
        </p:blipFill>
        <p:spPr>
          <a:xfrm>
            <a:off x="9789211" y="325368"/>
            <a:ext cx="2205559" cy="2665050"/>
          </a:xfrm>
          <a:prstGeom prst="rect">
            <a:avLst/>
          </a:prstGeom>
        </p:spPr>
      </p:pic>
      <p:sp>
        <p:nvSpPr>
          <p:cNvPr id="9" name="TextBox 8">
            <a:extLst>
              <a:ext uri="{FF2B5EF4-FFF2-40B4-BE49-F238E27FC236}">
                <a16:creationId xmlns:a16="http://schemas.microsoft.com/office/drawing/2014/main" id="{0DEA87C5-D75F-4441-A3B5-0A468EC60079}"/>
              </a:ext>
            </a:extLst>
          </p:cNvPr>
          <p:cNvSpPr txBox="1"/>
          <p:nvPr/>
        </p:nvSpPr>
        <p:spPr>
          <a:xfrm>
            <a:off x="9742062" y="3136612"/>
            <a:ext cx="2299855"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w="0">
                  <a:solidFill>
                    <a:prstClr val="white">
                      <a:alpha val="61000"/>
                    </a:prstClr>
                  </a:solidFill>
                </a:ln>
                <a:solidFill>
                  <a:srgbClr val="0D0DB3"/>
                </a:solidFill>
                <a:effectLst/>
                <a:uLnTx/>
                <a:uFillTx/>
                <a:latin typeface="Britannic Bold" panose="020B0903060703020204" pitchFamily="34" charset="0"/>
                <a:ea typeface="+mn-ea"/>
                <a:cs typeface="Aharoni" panose="02010803020104030203" pitchFamily="2" charset="-79"/>
              </a:rPr>
              <a:t>COMMUNITY MATTERS.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w="0">
                  <a:solidFill>
                    <a:prstClr val="white">
                      <a:alpha val="61000"/>
                    </a:prstClr>
                  </a:solidFill>
                </a:ln>
                <a:solidFill>
                  <a:srgbClr val="0D0DB3"/>
                </a:solidFill>
                <a:effectLst/>
                <a:uLnTx/>
                <a:uFillTx/>
                <a:latin typeface="Britannic Bold" panose="020B0903060703020204" pitchFamily="34" charset="0"/>
                <a:ea typeface="+mn-ea"/>
                <a:cs typeface="Aharoni" panose="02010803020104030203" pitchFamily="2" charset="-79"/>
              </a:rPr>
              <a:t>  WE ARE A TEAM.</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628" y="1215735"/>
            <a:ext cx="6090796" cy="4426527"/>
          </a:xfrm>
          <a:prstGeom prst="rect">
            <a:avLst/>
          </a:prstGeom>
        </p:spPr>
      </p:pic>
      <p:sp>
        <p:nvSpPr>
          <p:cNvPr id="3" name="TextBox 2"/>
          <p:cNvSpPr txBox="1"/>
          <p:nvPr/>
        </p:nvSpPr>
        <p:spPr>
          <a:xfrm>
            <a:off x="841665" y="369329"/>
            <a:ext cx="26081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D0DB3"/>
                </a:solidFill>
                <a:effectLst/>
                <a:uLnTx/>
                <a:uFillTx/>
                <a:latin typeface="Agency FB" panose="020B0503020202020204" pitchFamily="34" charset="0"/>
                <a:ea typeface="+mn-ea"/>
                <a:cs typeface="+mn-cs"/>
              </a:rPr>
              <a:t>KEEP IN MIND:</a:t>
            </a:r>
          </a:p>
        </p:txBody>
      </p:sp>
      <p:pic>
        <p:nvPicPr>
          <p:cNvPr id="4" name="Picture 3"/>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359950" y="4068707"/>
            <a:ext cx="3374136" cy="2072640"/>
          </a:xfrm>
          <a:prstGeom prst="rect">
            <a:avLst/>
          </a:prstGeom>
        </p:spPr>
      </p:pic>
    </p:spTree>
    <p:extLst>
      <p:ext uri="{BB962C8B-B14F-4D97-AF65-F5344CB8AC3E}">
        <p14:creationId xmlns:p14="http://schemas.microsoft.com/office/powerpoint/2010/main" val="2776170612"/>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1000">
              <a:schemeClr val="accent1">
                <a:lumMod val="5000"/>
                <a:lumOff val="95000"/>
              </a:schemeClr>
            </a:gs>
            <a:gs pos="100000">
              <a:srgbClr val="0D0DB3"/>
            </a:gs>
            <a:gs pos="83000">
              <a:schemeClr val="accent1">
                <a:lumMod val="45000"/>
                <a:lumOff val="55000"/>
              </a:schemeClr>
            </a:gs>
            <a:gs pos="100000">
              <a:schemeClr val="accent1">
                <a:lumMod val="30000"/>
                <a:lumOff val="70000"/>
              </a:schemeClr>
            </a:gs>
          </a:gsLst>
          <a:lin ang="1200000" scaled="0"/>
        </a:gradFill>
        <a:effectLst/>
      </p:bgPr>
    </p:bg>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itle 1">
            <a:extLst>
              <a:ext uri="{FF2B5EF4-FFF2-40B4-BE49-F238E27FC236}">
                <a16:creationId xmlns:a16="http://schemas.microsoft.com/office/drawing/2014/main" id="{4BFEC660-6AAE-4008-9327-02157C1A930B}"/>
              </a:ext>
            </a:extLst>
          </p:cNvPr>
          <p:cNvSpPr txBox="1">
            <a:spLocks/>
          </p:cNvSpPr>
          <p:nvPr/>
        </p:nvSpPr>
        <p:spPr>
          <a:xfrm>
            <a:off x="1189836" y="85522"/>
            <a:ext cx="5190836" cy="545884"/>
          </a:xfrm>
          <a:prstGeom prst="rect">
            <a:avLst/>
          </a:prstGeom>
        </p:spPr>
        <p:txBody>
          <a:bodyPr vert="horz" lIns="91440" tIns="45720" rIns="91440" bIns="45720" rtlCol="0" anchor="b">
            <a:normAutofit fontScale="5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20000"/>
              </a:lnSpc>
            </a:pPr>
            <a:r>
              <a:rPr lang="en-US" sz="4800" b="1" dirty="0">
                <a:solidFill>
                  <a:srgbClr val="0D0DB3"/>
                </a:solidFill>
                <a:latin typeface="Agency FB" panose="020B0503020202020204" pitchFamily="34" charset="0"/>
              </a:rPr>
              <a:t>SPRING VALLEY POLICE DEPARTMENT</a:t>
            </a:r>
            <a:r>
              <a:rPr lang="en-US" sz="2200" b="1" dirty="0">
                <a:solidFill>
                  <a:srgbClr val="0D0DB3"/>
                </a:solidFill>
                <a:latin typeface="Agency FB" panose="020B0503020202020204" pitchFamily="34" charset="0"/>
              </a:rPr>
              <a:t> </a:t>
            </a:r>
          </a:p>
        </p:txBody>
      </p:sp>
      <p:sp>
        <p:nvSpPr>
          <p:cNvPr id="15" name="Title 1">
            <a:extLst>
              <a:ext uri="{FF2B5EF4-FFF2-40B4-BE49-F238E27FC236}">
                <a16:creationId xmlns:a16="http://schemas.microsoft.com/office/drawing/2014/main" id="{29A2692B-2A30-433B-902D-01DACAEF3468}"/>
              </a:ext>
            </a:extLst>
          </p:cNvPr>
          <p:cNvSpPr txBox="1">
            <a:spLocks/>
          </p:cNvSpPr>
          <p:nvPr/>
        </p:nvSpPr>
        <p:spPr>
          <a:xfrm>
            <a:off x="998608" y="539991"/>
            <a:ext cx="5190836" cy="545884"/>
          </a:xfrm>
          <a:prstGeom prst="rect">
            <a:avLst/>
          </a:prstGeom>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20000"/>
              </a:lnSpc>
            </a:pPr>
            <a:r>
              <a:rPr lang="en-US" sz="8000" b="1" dirty="0">
                <a:solidFill>
                  <a:srgbClr val="0D0DB3"/>
                </a:solidFill>
                <a:latin typeface="Agency FB" panose="020B0503020202020204" pitchFamily="34" charset="0"/>
              </a:rPr>
              <a:t>HILSHIRE VILLAGE</a:t>
            </a:r>
          </a:p>
          <a:p>
            <a:pPr>
              <a:lnSpc>
                <a:spcPct val="120000"/>
              </a:lnSpc>
            </a:pPr>
            <a:r>
              <a:rPr lang="en-US" sz="4800" b="1" dirty="0">
                <a:solidFill>
                  <a:srgbClr val="0D0DB3"/>
                </a:solidFill>
                <a:latin typeface="Agency FB" panose="020B0503020202020204" pitchFamily="34" charset="0"/>
              </a:rPr>
              <a:t>CALLS BY TYPE:    05-01-2026 THRU 05-31-2026</a:t>
            </a:r>
            <a:endParaRPr lang="en-US" sz="2200" b="1" dirty="0">
              <a:solidFill>
                <a:srgbClr val="0D0DB3"/>
              </a:solidFill>
              <a:latin typeface="Agency FB" panose="020B0503020202020204" pitchFamily="34" charset="0"/>
            </a:endParaRPr>
          </a:p>
        </p:txBody>
      </p:sp>
      <p:pic>
        <p:nvPicPr>
          <p:cNvPr id="12" name="Picture 11" descr="Logo&#10;&#10;Description automatically generated">
            <a:extLst>
              <a:ext uri="{FF2B5EF4-FFF2-40B4-BE49-F238E27FC236}">
                <a16:creationId xmlns:a16="http://schemas.microsoft.com/office/drawing/2014/main" id="{64D4F247-04AA-418D-ADF1-A30C46736041}"/>
              </a:ext>
            </a:extLst>
          </p:cNvPr>
          <p:cNvPicPr>
            <a:picLocks noChangeAspect="1"/>
          </p:cNvPicPr>
          <p:nvPr/>
        </p:nvPicPr>
        <p:blipFill rotWithShape="1">
          <a:blip r:embed="rId2">
            <a:extLst>
              <a:ext uri="{28A0092B-C50C-407E-A947-70E740481C1C}">
                <a14:useLocalDpi xmlns:a14="http://schemas.microsoft.com/office/drawing/2010/main" val="0"/>
              </a:ext>
            </a:extLst>
          </a:blip>
          <a:srcRect l="23910" t="18362" r="23914" b="18362"/>
          <a:stretch/>
        </p:blipFill>
        <p:spPr>
          <a:xfrm>
            <a:off x="8902520" y="358464"/>
            <a:ext cx="2205559" cy="2665050"/>
          </a:xfrm>
          <a:prstGeom prst="rect">
            <a:avLst/>
          </a:prstGeom>
        </p:spPr>
      </p:pic>
      <p:sp>
        <p:nvSpPr>
          <p:cNvPr id="13" name="TextBox 12">
            <a:extLst>
              <a:ext uri="{FF2B5EF4-FFF2-40B4-BE49-F238E27FC236}">
                <a16:creationId xmlns:a16="http://schemas.microsoft.com/office/drawing/2014/main" id="{0DEA87C5-D75F-4441-A3B5-0A468EC60079}"/>
              </a:ext>
            </a:extLst>
          </p:cNvPr>
          <p:cNvSpPr txBox="1"/>
          <p:nvPr/>
        </p:nvSpPr>
        <p:spPr>
          <a:xfrm>
            <a:off x="8808224" y="3136612"/>
            <a:ext cx="2299855" cy="584775"/>
          </a:xfrm>
          <a:prstGeom prst="rect">
            <a:avLst/>
          </a:prstGeom>
          <a:noFill/>
        </p:spPr>
        <p:txBody>
          <a:bodyPr wrap="square">
            <a:spAutoFit/>
          </a:bodyPr>
          <a:lstStyle/>
          <a:p>
            <a:pPr algn="ctr"/>
            <a:r>
              <a:rPr lang="en-US" sz="1600" b="1" dirty="0">
                <a:ln w="0">
                  <a:solidFill>
                    <a:schemeClr val="tx1">
                      <a:alpha val="61000"/>
                    </a:schemeClr>
                  </a:solidFill>
                </a:ln>
                <a:solidFill>
                  <a:srgbClr val="0D0DB3"/>
                </a:solidFill>
                <a:latin typeface="Britannic Bold" panose="020B0903060703020204" pitchFamily="34" charset="0"/>
                <a:cs typeface="Aharoni" panose="02010803020104030203" pitchFamily="2" charset="-79"/>
              </a:rPr>
              <a:t>COMMUNITY MATTERS.</a:t>
            </a:r>
          </a:p>
          <a:p>
            <a:pPr algn="ctr"/>
            <a:r>
              <a:rPr lang="en-US" sz="1600" b="1" dirty="0">
                <a:ln w="0">
                  <a:solidFill>
                    <a:schemeClr val="tx1">
                      <a:alpha val="61000"/>
                    </a:schemeClr>
                  </a:solidFill>
                </a:ln>
                <a:solidFill>
                  <a:srgbClr val="0D0DB3"/>
                </a:solidFill>
                <a:latin typeface="Britannic Bold" panose="020B0903060703020204" pitchFamily="34" charset="0"/>
                <a:cs typeface="Aharoni" panose="02010803020104030203" pitchFamily="2" charset="-79"/>
              </a:rPr>
              <a:t>  WE ARE A TEAM.</a:t>
            </a:r>
          </a:p>
        </p:txBody>
      </p:sp>
      <p:sp>
        <p:nvSpPr>
          <p:cNvPr id="8" name="TextBox 7">
            <a:extLst>
              <a:ext uri="{FF2B5EF4-FFF2-40B4-BE49-F238E27FC236}">
                <a16:creationId xmlns:a16="http://schemas.microsoft.com/office/drawing/2014/main" id="{A329E084-446C-E4AB-0CCE-1835D4BB8932}"/>
              </a:ext>
            </a:extLst>
          </p:cNvPr>
          <p:cNvSpPr txBox="1"/>
          <p:nvPr/>
        </p:nvSpPr>
        <p:spPr>
          <a:xfrm>
            <a:off x="8080185" y="5858306"/>
            <a:ext cx="3850228" cy="723275"/>
          </a:xfrm>
          <a:prstGeom prst="rect">
            <a:avLst/>
          </a:prstGeom>
          <a:noFill/>
        </p:spPr>
        <p:txBody>
          <a:bodyPr wrap="square" rtlCol="0">
            <a:spAutoFit/>
          </a:bodyPr>
          <a:lstStyle/>
          <a:p>
            <a:pPr algn="ctr">
              <a:spcAft>
                <a:spcPts val="600"/>
              </a:spcAft>
            </a:pPr>
            <a:r>
              <a:rPr lang="en-US" sz="1200" b="1" dirty="0">
                <a:solidFill>
                  <a:srgbClr val="0D0DB3"/>
                </a:solidFill>
                <a:latin typeface="Bahnschrift SemiCondensed" panose="020B0502040204020203" pitchFamily="34" charset="0"/>
                <a:cs typeface="Arial" panose="020B0604020202020204" pitchFamily="34" charset="0"/>
              </a:rPr>
              <a:t>1025 CAMPBELL ROAD, HOUSTON, TX 77055 </a:t>
            </a:r>
          </a:p>
          <a:p>
            <a:pPr algn="ctr">
              <a:spcAft>
                <a:spcPts val="600"/>
              </a:spcAft>
            </a:pPr>
            <a:r>
              <a:rPr lang="en-US" sz="1200" b="1" dirty="0">
                <a:solidFill>
                  <a:srgbClr val="0D0DB3"/>
                </a:solidFill>
                <a:latin typeface="Bahnschrift SemiCondensed" panose="020B0502040204020203" pitchFamily="34" charset="0"/>
                <a:cs typeface="Arial" panose="020B0604020202020204" pitchFamily="34" charset="0"/>
              </a:rPr>
              <a:t> PHONE: 713-465-8323 / EMAIL: DISPATCH@SPRINGVALLEYTX.COM</a:t>
            </a:r>
          </a:p>
        </p:txBody>
      </p:sp>
      <p:pic>
        <p:nvPicPr>
          <p:cNvPr id="3" name="Picture 2">
            <a:extLst>
              <a:ext uri="{FF2B5EF4-FFF2-40B4-BE49-F238E27FC236}">
                <a16:creationId xmlns:a16="http://schemas.microsoft.com/office/drawing/2014/main" id="{8F47B012-4C00-BC30-502A-623BE95AAE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9661" y="1247563"/>
            <a:ext cx="3801046" cy="5124530"/>
          </a:xfrm>
          <a:prstGeom prst="rect">
            <a:avLst/>
          </a:prstGeom>
        </p:spPr>
      </p:pic>
    </p:spTree>
    <p:extLst>
      <p:ext uri="{BB962C8B-B14F-4D97-AF65-F5344CB8AC3E}">
        <p14:creationId xmlns:p14="http://schemas.microsoft.com/office/powerpoint/2010/main" val="3528828346"/>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Glossy">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12700" cap="flat" cmpd="sng" algn="ctr">
          <a:solidFill>
            <a:schemeClr val="phClr">
              <a:tint val="95000"/>
              <a:shade val="95000"/>
              <a:satMod val="120000"/>
            </a:schemeClr>
          </a:solidFill>
          <a:prstDash val="solid"/>
        </a:ln>
        <a:ln w="55000" cap="flat" cmpd="thickThin" algn="ctr">
          <a:solidFill>
            <a:schemeClr val="phClr">
              <a:tint val="90000"/>
              <a:satMod val="130000"/>
            </a:schemeClr>
          </a:solidFill>
          <a:prstDash val="solid"/>
        </a:ln>
        <a:ln w="50800" cap="flat" cmpd="sng"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TM03090430[[fn=Banded]]</Template>
  <TotalTime>19103</TotalTime>
  <Words>821</Words>
  <Application>Microsoft Office PowerPoint</Application>
  <PresentationFormat>Widescreen</PresentationFormat>
  <Paragraphs>116</Paragraphs>
  <Slides>10</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10</vt:i4>
      </vt:variant>
    </vt:vector>
  </HeadingPairs>
  <TitlesOfParts>
    <vt:vector size="21" baseType="lpstr">
      <vt:lpstr>Agency FB</vt:lpstr>
      <vt:lpstr>Aptos</vt:lpstr>
      <vt:lpstr>Arial</vt:lpstr>
      <vt:lpstr>Bahnschrift SemiCondensed</vt:lpstr>
      <vt:lpstr>Britannic Bold</vt:lpstr>
      <vt:lpstr>Calibri</vt:lpstr>
      <vt:lpstr>Calibri Light</vt:lpstr>
      <vt:lpstr>Impact</vt:lpstr>
      <vt:lpstr>Roboto</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SPRING VALLEY VILLAGE POLICE DEPARTMENT</dc:title>
  <dc:creator>Mai Luong</dc:creator>
  <cp:lastModifiedBy>Mark Schulze</cp:lastModifiedBy>
  <cp:revision>188</cp:revision>
  <cp:lastPrinted>2022-08-01T09:19:45Z</cp:lastPrinted>
  <dcterms:created xsi:type="dcterms:W3CDTF">2022-04-29T05:53:13Z</dcterms:created>
  <dcterms:modified xsi:type="dcterms:W3CDTF">2026-06-01T13:44:08Z</dcterms:modified>
</cp:coreProperties>
</file>